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Default Extension="doc" ContentType="application/msword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615" r:id="rId1"/>
  </p:sldMasterIdLst>
  <p:notesMasterIdLst>
    <p:notesMasterId r:id="rId172"/>
  </p:notesMasterIdLst>
  <p:handoutMasterIdLst>
    <p:handoutMasterId r:id="rId173"/>
  </p:handoutMasterIdLst>
  <p:sldIdLst>
    <p:sldId id="919" r:id="rId2"/>
    <p:sldId id="1336" r:id="rId3"/>
    <p:sldId id="804" r:id="rId4"/>
    <p:sldId id="1435" r:id="rId5"/>
    <p:sldId id="1437" r:id="rId6"/>
    <p:sldId id="1242" r:id="rId7"/>
    <p:sldId id="1107" r:id="rId8"/>
    <p:sldId id="1352" r:id="rId9"/>
    <p:sldId id="1353" r:id="rId10"/>
    <p:sldId id="1354" r:id="rId11"/>
    <p:sldId id="1355" r:id="rId12"/>
    <p:sldId id="1356" r:id="rId13"/>
    <p:sldId id="1105" r:id="rId14"/>
    <p:sldId id="1244" r:id="rId15"/>
    <p:sldId id="1226" r:id="rId16"/>
    <p:sldId id="1357" r:id="rId17"/>
    <p:sldId id="1358" r:id="rId18"/>
    <p:sldId id="1359" r:id="rId19"/>
    <p:sldId id="1438" r:id="rId20"/>
    <p:sldId id="1231" r:id="rId21"/>
    <p:sldId id="1222" r:id="rId22"/>
    <p:sldId id="1224" r:id="rId23"/>
    <p:sldId id="1229" r:id="rId24"/>
    <p:sldId id="1361" r:id="rId25"/>
    <p:sldId id="1056" r:id="rId26"/>
    <p:sldId id="1366" r:id="rId27"/>
    <p:sldId id="1310" r:id="rId28"/>
    <p:sldId id="1368" r:id="rId29"/>
    <p:sldId id="1389" r:id="rId30"/>
    <p:sldId id="1171" r:id="rId31"/>
    <p:sldId id="1364" r:id="rId32"/>
    <p:sldId id="1362" r:id="rId33"/>
    <p:sldId id="1363" r:id="rId34"/>
    <p:sldId id="1342" r:id="rId35"/>
    <p:sldId id="1344" r:id="rId36"/>
    <p:sldId id="1365" r:id="rId37"/>
    <p:sldId id="928" r:id="rId38"/>
    <p:sldId id="1369" r:id="rId39"/>
    <p:sldId id="1390" r:id="rId40"/>
    <p:sldId id="929" r:id="rId41"/>
    <p:sldId id="1350" r:id="rId42"/>
    <p:sldId id="1345" r:id="rId43"/>
    <p:sldId id="1439" r:id="rId44"/>
    <p:sldId id="1351" r:id="rId45"/>
    <p:sldId id="1236" r:id="rId46"/>
    <p:sldId id="1440" r:id="rId47"/>
    <p:sldId id="1113" r:id="rId48"/>
    <p:sldId id="1441" r:id="rId49"/>
    <p:sldId id="1391" r:id="rId50"/>
    <p:sldId id="1392" r:id="rId51"/>
    <p:sldId id="1277" r:id="rId52"/>
    <p:sldId id="1282" r:id="rId53"/>
    <p:sldId id="1442" r:id="rId54"/>
    <p:sldId id="1406" r:id="rId55"/>
    <p:sldId id="1407" r:id="rId56"/>
    <p:sldId id="1408" r:id="rId57"/>
    <p:sldId id="1324" r:id="rId58"/>
    <p:sldId id="1409" r:id="rId59"/>
    <p:sldId id="1444" r:id="rId60"/>
    <p:sldId id="1413" r:id="rId61"/>
    <p:sldId id="1410" r:id="rId62"/>
    <p:sldId id="1411" r:id="rId63"/>
    <p:sldId id="1445" r:id="rId64"/>
    <p:sldId id="1447" r:id="rId65"/>
    <p:sldId id="1448" r:id="rId66"/>
    <p:sldId id="1372" r:id="rId67"/>
    <p:sldId id="1393" r:id="rId68"/>
    <p:sldId id="1288" r:id="rId69"/>
    <p:sldId id="1327" r:id="rId70"/>
    <p:sldId id="1449" r:id="rId71"/>
    <p:sldId id="1394" r:id="rId72"/>
    <p:sldId id="1395" r:id="rId73"/>
    <p:sldId id="1416" r:id="rId74"/>
    <p:sldId id="1396" r:id="rId75"/>
    <p:sldId id="1397" r:id="rId76"/>
    <p:sldId id="1398" r:id="rId77"/>
    <p:sldId id="1450" r:id="rId78"/>
    <p:sldId id="1399" r:id="rId79"/>
    <p:sldId id="1400" r:id="rId80"/>
    <p:sldId id="1452" r:id="rId81"/>
    <p:sldId id="1451" r:id="rId82"/>
    <p:sldId id="1379" r:id="rId83"/>
    <p:sldId id="1380" r:id="rId84"/>
    <p:sldId id="1381" r:id="rId85"/>
    <p:sldId id="1401" r:id="rId86"/>
    <p:sldId id="1453" r:id="rId87"/>
    <p:sldId id="1377" r:id="rId88"/>
    <p:sldId id="1376" r:id="rId89"/>
    <p:sldId id="1378" r:id="rId90"/>
    <p:sldId id="1403" r:id="rId91"/>
    <p:sldId id="1402" r:id="rId92"/>
    <p:sldId id="1383" r:id="rId93"/>
    <p:sldId id="1382" r:id="rId94"/>
    <p:sldId id="1384" r:id="rId95"/>
    <p:sldId id="1433" r:id="rId96"/>
    <p:sldId id="1455" r:id="rId97"/>
    <p:sldId id="1432" r:id="rId98"/>
    <p:sldId id="1456" r:id="rId99"/>
    <p:sldId id="1373" r:id="rId100"/>
    <p:sldId id="1457" r:id="rId101"/>
    <p:sldId id="1388" r:id="rId102"/>
    <p:sldId id="1115" r:id="rId103"/>
    <p:sldId id="1318" r:id="rId104"/>
    <p:sldId id="1300" r:id="rId105"/>
    <p:sldId id="1301" r:id="rId106"/>
    <p:sldId id="1302" r:id="rId107"/>
    <p:sldId id="1458" r:id="rId108"/>
    <p:sldId id="1459" r:id="rId109"/>
    <p:sldId id="1323" r:id="rId110"/>
    <p:sldId id="1460" r:id="rId111"/>
    <p:sldId id="1463" r:id="rId112"/>
    <p:sldId id="1461" r:id="rId113"/>
    <p:sldId id="1464" r:id="rId114"/>
    <p:sldId id="1465" r:id="rId115"/>
    <p:sldId id="1466" r:id="rId116"/>
    <p:sldId id="1467" r:id="rId117"/>
    <p:sldId id="1468" r:id="rId118"/>
    <p:sldId id="1469" r:id="rId119"/>
    <p:sldId id="1470" r:id="rId120"/>
    <p:sldId id="1415" r:id="rId121"/>
    <p:sldId id="1214" r:id="rId122"/>
    <p:sldId id="1471" r:id="rId123"/>
    <p:sldId id="1472" r:id="rId124"/>
    <p:sldId id="1473" r:id="rId125"/>
    <p:sldId id="1346" r:id="rId126"/>
    <p:sldId id="1370" r:id="rId127"/>
    <p:sldId id="1474" r:id="rId128"/>
    <p:sldId id="1476" r:id="rId129"/>
    <p:sldId id="1475" r:id="rId130"/>
    <p:sldId id="1477" r:id="rId131"/>
    <p:sldId id="1479" r:id="rId132"/>
    <p:sldId id="1478" r:id="rId133"/>
    <p:sldId id="1480" r:id="rId134"/>
    <p:sldId id="1237" r:id="rId135"/>
    <p:sldId id="1481" r:id="rId136"/>
    <p:sldId id="1482" r:id="rId137"/>
    <p:sldId id="1483" r:id="rId138"/>
    <p:sldId id="1485" r:id="rId139"/>
    <p:sldId id="1486" r:id="rId140"/>
    <p:sldId id="1306" r:id="rId141"/>
    <p:sldId id="1305" r:id="rId142"/>
    <p:sldId id="1374" r:id="rId143"/>
    <p:sldId id="1375" r:id="rId144"/>
    <p:sldId id="1387" r:id="rId145"/>
    <p:sldId id="1419" r:id="rId146"/>
    <p:sldId id="1420" r:id="rId147"/>
    <p:sldId id="1421" r:id="rId148"/>
    <p:sldId id="1422" r:id="rId149"/>
    <p:sldId id="1423" r:id="rId150"/>
    <p:sldId id="1424" r:id="rId151"/>
    <p:sldId id="1425" r:id="rId152"/>
    <p:sldId id="1426" r:id="rId153"/>
    <p:sldId id="1427" r:id="rId154"/>
    <p:sldId id="1428" r:id="rId155"/>
    <p:sldId id="1429" r:id="rId156"/>
    <p:sldId id="1430" r:id="rId157"/>
    <p:sldId id="1487" r:id="rId158"/>
    <p:sldId id="916" r:id="rId159"/>
    <p:sldId id="1316" r:id="rId160"/>
    <p:sldId id="1319" r:id="rId161"/>
    <p:sldId id="1386" r:id="rId162"/>
    <p:sldId id="1488" r:id="rId163"/>
    <p:sldId id="1489" r:id="rId164"/>
    <p:sldId id="1348" r:id="rId165"/>
    <p:sldId id="1371" r:id="rId166"/>
    <p:sldId id="1405" r:id="rId167"/>
    <p:sldId id="1490" r:id="rId168"/>
    <p:sldId id="1018" r:id="rId169"/>
    <p:sldId id="962" r:id="rId170"/>
    <p:sldId id="1493" r:id="rId17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A10"/>
    <a:srgbClr val="09210C"/>
    <a:srgbClr val="691515"/>
    <a:srgbClr val="009900"/>
    <a:srgbClr val="04260F"/>
    <a:srgbClr val="66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95" autoAdjust="0"/>
    <p:restoredTop sz="94663" autoAdjust="0"/>
  </p:normalViewPr>
  <p:slideViewPr>
    <p:cSldViewPr>
      <p:cViewPr varScale="1">
        <p:scale>
          <a:sx n="111" d="100"/>
          <a:sy n="111" d="100"/>
        </p:scale>
        <p:origin x="-15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301"/>
    </p:cViewPr>
  </p:sorterViewPr>
  <p:notesViewPr>
    <p:cSldViewPr>
      <p:cViewPr varScale="1">
        <p:scale>
          <a:sx n="87" d="100"/>
          <a:sy n="87" d="100"/>
        </p:scale>
        <p:origin x="-3228" y="-90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viewProps" Target="viewProp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Sheet1!$A$2:$A$5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cat>
            <c:strRef>
              <c:f>Sheet1!$A$2:$A$5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cat>
            <c:strRef>
              <c:f>Sheet1!$A$2:$A$5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</c:numCache>
            </c:numRef>
          </c:val>
        </c:ser>
        <c:shape val="cone"/>
        <c:axId val="112995712"/>
        <c:axId val="112997504"/>
        <c:axId val="0"/>
      </c:bar3DChart>
      <c:catAx>
        <c:axId val="112995712"/>
        <c:scaling>
          <c:orientation val="minMax"/>
        </c:scaling>
        <c:axPos val="b"/>
        <c:tickLblPos val="nextTo"/>
        <c:crossAx val="112997504"/>
        <c:crosses val="autoZero"/>
        <c:auto val="1"/>
        <c:lblAlgn val="ctr"/>
        <c:lblOffset val="100"/>
      </c:catAx>
      <c:valAx>
        <c:axId val="112997504"/>
        <c:scaling>
          <c:orientation val="minMax"/>
        </c:scaling>
        <c:axPos val="l"/>
        <c:majorGridlines/>
        <c:numFmt formatCode="General" sourceLinked="1"/>
        <c:tickLblPos val="nextTo"/>
        <c:crossAx val="11299571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20214-DC63-43B3-A376-958C94AF9873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5E683C-8E46-4CFD-84AB-5E867159FDA7}">
      <dgm:prSet phldrT="[Text]" custT="1"/>
      <dgm:spPr/>
      <dgm:t>
        <a:bodyPr/>
        <a:lstStyle/>
        <a:p>
          <a:r>
            <a:rPr lang="en-US" sz="4800" b="1" baseline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 BUDGET  </a:t>
          </a:r>
        </a:p>
        <a:p>
          <a:r>
            <a:rPr lang="en-US" sz="4800" b="1" baseline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$43 MILLION</a:t>
          </a:r>
          <a:endParaRPr lang="en-US" sz="4800" b="1" baseline="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E544CA-F349-4140-AEB6-FDF6B86939E8}" type="parTrans" cxnId="{B73FC0B1-E997-4BEE-8DF2-AD7460C086D3}">
      <dgm:prSet/>
      <dgm:spPr/>
      <dgm:t>
        <a:bodyPr/>
        <a:lstStyle/>
        <a:p>
          <a:endParaRPr lang="en-US"/>
        </a:p>
      </dgm:t>
    </dgm:pt>
    <dgm:pt modelId="{89A738F9-DC76-4077-8E5A-D1709CFE5009}" type="sibTrans" cxnId="{B73FC0B1-E997-4BEE-8DF2-AD7460C086D3}">
      <dgm:prSet/>
      <dgm:spPr/>
      <dgm:t>
        <a:bodyPr/>
        <a:lstStyle/>
        <a:p>
          <a:endParaRPr lang="en-US"/>
        </a:p>
      </dgm:t>
    </dgm:pt>
    <dgm:pt modelId="{B573BED5-FE15-4824-855D-F66D48538FAE}">
      <dgm:prSet phldrT="[Text]" custT="1"/>
      <dgm:spPr/>
      <dgm:t>
        <a:bodyPr/>
        <a:lstStyle/>
        <a:p>
          <a:r>
            <a:rPr lang="en-US" sz="4000" b="1" baseline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GENERAL CORPORATE </a:t>
          </a:r>
        </a:p>
        <a:p>
          <a:r>
            <a:rPr lang="en-US" sz="4000" b="1" baseline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$14.6 MILLION</a:t>
          </a:r>
          <a:endParaRPr lang="en-US" sz="4000" b="1" baseline="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5ECD98-A0A6-41FA-84C6-90B914C2100D}" type="parTrans" cxnId="{235ABA44-E459-4177-82C9-A9D09DCB2F9C}">
      <dgm:prSet/>
      <dgm:spPr/>
      <dgm:t>
        <a:bodyPr/>
        <a:lstStyle/>
        <a:p>
          <a:endParaRPr lang="en-US"/>
        </a:p>
      </dgm:t>
    </dgm:pt>
    <dgm:pt modelId="{B6CF13AE-4CA8-4035-A5ED-3FB9E6DEF8AA}" type="sibTrans" cxnId="{235ABA44-E459-4177-82C9-A9D09DCB2F9C}">
      <dgm:prSet/>
      <dgm:spPr/>
      <dgm:t>
        <a:bodyPr/>
        <a:lstStyle/>
        <a:p>
          <a:endParaRPr lang="en-US" baseline="0">
            <a:solidFill>
              <a:schemeClr val="tx2"/>
            </a:solidFill>
          </a:endParaRPr>
        </a:p>
      </dgm:t>
    </dgm:pt>
    <dgm:pt modelId="{3AD8B5DE-DDFF-4927-9005-943E567512B3}" type="pres">
      <dgm:prSet presAssocID="{95320214-DC63-43B3-A376-958C94AF987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7FDDC8-4F54-4CCC-B8BA-E17B4E512EA7}" type="pres">
      <dgm:prSet presAssocID="{AF5E683C-8E46-4CFD-84AB-5E867159FDA7}" presName="node" presStyleLbl="node1" presStyleIdx="0" presStyleCnt="2" custScaleX="136117" custScaleY="122470" custRadScaleRad="89141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BBADE6-78AF-4BB1-A8C0-C4D780593518}" type="pres">
      <dgm:prSet presAssocID="{89A738F9-DC76-4077-8E5A-D1709CFE5009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17DB8CD-1D4C-4A45-95D5-B4582E11C030}" type="pres">
      <dgm:prSet presAssocID="{89A738F9-DC76-4077-8E5A-D1709CFE5009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FD80F54A-B758-4185-A301-6A668794994E}" type="pres">
      <dgm:prSet presAssocID="{B573BED5-FE15-4824-855D-F66D48538FAE}" presName="node" presStyleLbl="node1" presStyleIdx="1" presStyleCnt="2" custScaleX="123553" custScaleY="129627" custRadScaleRad="1011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D43012-2756-4C54-B27A-7CD49563D916}" type="pres">
      <dgm:prSet presAssocID="{B6CF13AE-4CA8-4035-A5ED-3FB9E6DEF8AA}" presName="sibTrans" presStyleLbl="sibTrans2D1" presStyleIdx="1" presStyleCnt="2" custScaleX="70980" custScaleY="107697" custLinFactNeighborX="0" custLinFactNeighborY="0"/>
      <dgm:spPr/>
      <dgm:t>
        <a:bodyPr/>
        <a:lstStyle/>
        <a:p>
          <a:endParaRPr lang="en-US"/>
        </a:p>
      </dgm:t>
    </dgm:pt>
    <dgm:pt modelId="{36BC1A83-3627-4539-A94A-835809527DFD}" type="pres">
      <dgm:prSet presAssocID="{B6CF13AE-4CA8-4035-A5ED-3FB9E6DEF8AA}" presName="connectorText" presStyleLbl="sibTrans2D1" presStyleIdx="1" presStyleCnt="2"/>
      <dgm:spPr/>
      <dgm:t>
        <a:bodyPr/>
        <a:lstStyle/>
        <a:p>
          <a:endParaRPr lang="en-US"/>
        </a:p>
      </dgm:t>
    </dgm:pt>
  </dgm:ptLst>
  <dgm:cxnLst>
    <dgm:cxn modelId="{B748EBF1-53D0-424E-9A9B-E8C3C7ABAEF8}" type="presOf" srcId="{89A738F9-DC76-4077-8E5A-D1709CFE5009}" destId="{BCBBADE6-78AF-4BB1-A8C0-C4D780593518}" srcOrd="0" destOrd="0" presId="urn:microsoft.com/office/officeart/2005/8/layout/cycle7"/>
    <dgm:cxn modelId="{B73FC0B1-E997-4BEE-8DF2-AD7460C086D3}" srcId="{95320214-DC63-43B3-A376-958C94AF9873}" destId="{AF5E683C-8E46-4CFD-84AB-5E867159FDA7}" srcOrd="0" destOrd="0" parTransId="{19E544CA-F349-4140-AEB6-FDF6B86939E8}" sibTransId="{89A738F9-DC76-4077-8E5A-D1709CFE5009}"/>
    <dgm:cxn modelId="{292CA187-C504-480F-ACBA-07BBA6C974F0}" type="presOf" srcId="{89A738F9-DC76-4077-8E5A-D1709CFE5009}" destId="{917DB8CD-1D4C-4A45-95D5-B4582E11C030}" srcOrd="1" destOrd="0" presId="urn:microsoft.com/office/officeart/2005/8/layout/cycle7"/>
    <dgm:cxn modelId="{20B0DC31-A042-463E-9A4B-0D208A21E0D8}" type="presOf" srcId="{AF5E683C-8E46-4CFD-84AB-5E867159FDA7}" destId="{CF7FDDC8-4F54-4CCC-B8BA-E17B4E512EA7}" srcOrd="0" destOrd="0" presId="urn:microsoft.com/office/officeart/2005/8/layout/cycle7"/>
    <dgm:cxn modelId="{235ABA44-E459-4177-82C9-A9D09DCB2F9C}" srcId="{95320214-DC63-43B3-A376-958C94AF9873}" destId="{B573BED5-FE15-4824-855D-F66D48538FAE}" srcOrd="1" destOrd="0" parTransId="{B35ECD98-A0A6-41FA-84C6-90B914C2100D}" sibTransId="{B6CF13AE-4CA8-4035-A5ED-3FB9E6DEF8AA}"/>
    <dgm:cxn modelId="{024B5FAE-463F-47C0-8DE2-CBCF8C39FEE1}" type="presOf" srcId="{B6CF13AE-4CA8-4035-A5ED-3FB9E6DEF8AA}" destId="{6DD43012-2756-4C54-B27A-7CD49563D916}" srcOrd="0" destOrd="0" presId="urn:microsoft.com/office/officeart/2005/8/layout/cycle7"/>
    <dgm:cxn modelId="{C3359737-B1B6-42F0-B259-218A0E0B2D24}" type="presOf" srcId="{B573BED5-FE15-4824-855D-F66D48538FAE}" destId="{FD80F54A-B758-4185-A301-6A668794994E}" srcOrd="0" destOrd="0" presId="urn:microsoft.com/office/officeart/2005/8/layout/cycle7"/>
    <dgm:cxn modelId="{A0ADF0E8-AE7D-4DA6-A568-EBEB42C1B301}" type="presOf" srcId="{95320214-DC63-43B3-A376-958C94AF9873}" destId="{3AD8B5DE-DDFF-4927-9005-943E567512B3}" srcOrd="0" destOrd="0" presId="urn:microsoft.com/office/officeart/2005/8/layout/cycle7"/>
    <dgm:cxn modelId="{8E66B037-59E6-431B-9FD8-71C11191F017}" type="presOf" srcId="{B6CF13AE-4CA8-4035-A5ED-3FB9E6DEF8AA}" destId="{36BC1A83-3627-4539-A94A-835809527DFD}" srcOrd="1" destOrd="0" presId="urn:microsoft.com/office/officeart/2005/8/layout/cycle7"/>
    <dgm:cxn modelId="{92E6D81F-1E6C-43BB-8405-11D4EDF9FE52}" type="presParOf" srcId="{3AD8B5DE-DDFF-4927-9005-943E567512B3}" destId="{CF7FDDC8-4F54-4CCC-B8BA-E17B4E512EA7}" srcOrd="0" destOrd="0" presId="urn:microsoft.com/office/officeart/2005/8/layout/cycle7"/>
    <dgm:cxn modelId="{CEB4F65E-B851-4EBE-A59B-7CD158E893D1}" type="presParOf" srcId="{3AD8B5DE-DDFF-4927-9005-943E567512B3}" destId="{BCBBADE6-78AF-4BB1-A8C0-C4D780593518}" srcOrd="1" destOrd="0" presId="urn:microsoft.com/office/officeart/2005/8/layout/cycle7"/>
    <dgm:cxn modelId="{C9500BCF-E759-4306-8B27-6E51CAC94CF3}" type="presParOf" srcId="{BCBBADE6-78AF-4BB1-A8C0-C4D780593518}" destId="{917DB8CD-1D4C-4A45-95D5-B4582E11C030}" srcOrd="0" destOrd="0" presId="urn:microsoft.com/office/officeart/2005/8/layout/cycle7"/>
    <dgm:cxn modelId="{92008FB4-E8D8-43AE-A1E8-6BCB0C48A22E}" type="presParOf" srcId="{3AD8B5DE-DDFF-4927-9005-943E567512B3}" destId="{FD80F54A-B758-4185-A301-6A668794994E}" srcOrd="2" destOrd="0" presId="urn:microsoft.com/office/officeart/2005/8/layout/cycle7"/>
    <dgm:cxn modelId="{22703B2D-D331-4DBE-B47C-8D8E1B6ED089}" type="presParOf" srcId="{3AD8B5DE-DDFF-4927-9005-943E567512B3}" destId="{6DD43012-2756-4C54-B27A-7CD49563D916}" srcOrd="3" destOrd="0" presId="urn:microsoft.com/office/officeart/2005/8/layout/cycle7"/>
    <dgm:cxn modelId="{551F1212-2E48-4B8E-8CE3-DC26661397A8}" type="presParOf" srcId="{6DD43012-2756-4C54-B27A-7CD49563D916}" destId="{36BC1A83-3627-4539-A94A-835809527DF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7FDDC8-4F54-4CCC-B8BA-E17B4E512EA7}">
      <dsp:nvSpPr>
        <dsp:cNvPr id="0" name=""/>
        <dsp:cNvSpPr/>
      </dsp:nvSpPr>
      <dsp:spPr>
        <a:xfrm>
          <a:off x="1600205" y="-8669"/>
          <a:ext cx="4952988" cy="22282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baseline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 BUDGET  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baseline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$43 MILLION</a:t>
          </a:r>
          <a:endParaRPr lang="en-US" sz="4800" b="1" kern="1200" baseline="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00205" y="-8669"/>
        <a:ext cx="4952988" cy="2228202"/>
      </dsp:txXfrm>
    </dsp:sp>
    <dsp:sp modelId="{BCBBADE6-78AF-4BB1-A8C0-C4D780593518}">
      <dsp:nvSpPr>
        <dsp:cNvPr id="0" name=""/>
        <dsp:cNvSpPr/>
      </dsp:nvSpPr>
      <dsp:spPr>
        <a:xfrm rot="5400000">
          <a:off x="3409994" y="2734522"/>
          <a:ext cx="1333411" cy="63678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 rot="5400000">
        <a:off x="3409994" y="2734522"/>
        <a:ext cx="1333411" cy="636785"/>
      </dsp:txXfrm>
    </dsp:sp>
    <dsp:sp modelId="{FD80F54A-B758-4185-A301-6A668794994E}">
      <dsp:nvSpPr>
        <dsp:cNvPr id="0" name=""/>
        <dsp:cNvSpPr/>
      </dsp:nvSpPr>
      <dsp:spPr>
        <a:xfrm>
          <a:off x="1828793" y="3886297"/>
          <a:ext cx="4495813" cy="2358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baseline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GENERAL CORPORATE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baseline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$14.6 MILLION</a:t>
          </a:r>
          <a:endParaRPr lang="en-US" sz="4000" b="1" kern="1200" baseline="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28793" y="3886297"/>
        <a:ext cx="4495813" cy="2358416"/>
      </dsp:txXfrm>
    </dsp:sp>
    <dsp:sp modelId="{6DD43012-2756-4C54-B27A-7CD49563D916}">
      <dsp:nvSpPr>
        <dsp:cNvPr id="0" name=""/>
        <dsp:cNvSpPr/>
      </dsp:nvSpPr>
      <dsp:spPr>
        <a:xfrm rot="16200000">
          <a:off x="3603472" y="2710016"/>
          <a:ext cx="946455" cy="68579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baseline="0">
            <a:solidFill>
              <a:schemeClr val="tx2"/>
            </a:solidFill>
          </a:endParaRPr>
        </a:p>
      </dsp:txBody>
      <dsp:txXfrm rot="16200000">
        <a:off x="3603472" y="2710016"/>
        <a:ext cx="946455" cy="685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6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6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6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B798FC8-C6EF-406C-892F-88D50F2ED3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98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EE7ABC8-F3B1-4110-97AA-68953F0220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47FEA-4A0A-48B9-B533-7A5DEAA6CF0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0A93F-CF2B-4FC5-A24B-230A40188F6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D7022-9BB6-4AE4-8396-AB7B0F7FAD2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6661-CCFC-4A34-BCF4-853307BAD53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FC721-99FE-4CD8-B24D-7B54FE73B2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D846A-20D1-4A95-B5E6-BEE9668D2AA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079D4-755F-4929-88DC-AAA0D5C95BD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6660C-16CF-4795-BFA6-19297742A0A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2D671-72C5-4EA2-8B4C-253135419F9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D49FC-92A3-43F2-841C-B4E4AA2CB2D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8F9A9-FB40-4C43-BA12-3FFEE48A368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3CD38-ECC7-485F-93FC-437F29734D7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CB0E-049D-4123-9A6F-180C8403011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8A64B16-AB9E-4151-BCF6-66EBC5F4F24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616" r:id="rId1"/>
    <p:sldLayoutId id="2147485617" r:id="rId2"/>
    <p:sldLayoutId id="2147485618" r:id="rId3"/>
    <p:sldLayoutId id="2147485619" r:id="rId4"/>
    <p:sldLayoutId id="2147485620" r:id="rId5"/>
    <p:sldLayoutId id="2147485621" r:id="rId6"/>
    <p:sldLayoutId id="2147485622" r:id="rId7"/>
    <p:sldLayoutId id="2147485623" r:id="rId8"/>
    <p:sldLayoutId id="2147485624" r:id="rId9"/>
    <p:sldLayoutId id="2147485625" r:id="rId10"/>
    <p:sldLayoutId id="2147485626" r:id="rId11"/>
    <p:sldLayoutId id="2147485627" r:id="rId12"/>
    <p:sldLayoutId id="2147485628" r:id="rId13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experienceottawa.com/images/Scarecrowfest-poster-2013.jpg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hyperlink" Target="http://mywebtimes.mycapture.com/mycapture/remoteimage.asp?backtext=Back%20to%20Search&amp;backurl=http://mywebtimes.com/archives/ottawa/display.php?id=479683&amp;thumbpath=http://mywebtimes.com/archives/photog/thumbnailer_.php?image=http://mywebtimes.com/archives/photog/photos/thumbnails/07-28-13_08-03-13/08-02-13/STARVED%20ROCK%20MAGAZINE.jpg&amp;previewpath=http://mywebtimes.com/archives/photog/photos/bignails/07-28-13_08-03-13/08-02-13/STARVED%20ROCK%20MAGAZINE.jpg&amp;pricingsheetid=454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wmf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waterbilling@cityofottawa.org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9600" y="381000"/>
            <a:ext cx="7772400" cy="5562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5400" dirty="0" smtClean="0">
                <a:latin typeface="+mn-lt"/>
              </a:rPr>
              <a:t/>
            </a:r>
            <a:br>
              <a:rPr lang="en-US" sz="5400" dirty="0" smtClean="0">
                <a:latin typeface="+mn-lt"/>
              </a:rPr>
            </a:br>
            <a:r>
              <a:rPr lang="en-US" sz="5400" dirty="0" smtClean="0">
                <a:latin typeface="+mn-lt"/>
              </a:rPr>
              <a:t>City of Ottawa</a:t>
            </a:r>
            <a:r>
              <a:rPr lang="en-US" sz="4000" dirty="0" smtClean="0">
                <a:latin typeface="+mn-lt"/>
              </a:rPr>
              <a:t/>
            </a:r>
            <a:br>
              <a:rPr lang="en-US" sz="4000" dirty="0" smtClean="0">
                <a:latin typeface="+mn-lt"/>
              </a:rPr>
            </a:br>
            <a:r>
              <a:rPr lang="en-US" sz="4000" dirty="0" smtClean="0">
                <a:latin typeface="+mn-lt"/>
              </a:rPr>
              <a:t/>
            </a:r>
            <a:br>
              <a:rPr lang="en-US" sz="4000" dirty="0" smtClean="0">
                <a:latin typeface="+mn-lt"/>
              </a:rPr>
            </a:br>
            <a:r>
              <a:rPr lang="en-US" sz="5400" dirty="0" smtClean="0">
                <a:latin typeface="+mn-lt"/>
              </a:rPr>
              <a:t>STATE OF THE CITY</a:t>
            </a:r>
            <a:r>
              <a:rPr lang="en-US" sz="6600" dirty="0" smtClean="0">
                <a:latin typeface="+mn-lt"/>
              </a:rPr>
              <a:t/>
            </a:r>
            <a:br>
              <a:rPr lang="en-US" sz="6600" dirty="0" smtClean="0">
                <a:latin typeface="+mn-lt"/>
              </a:rPr>
            </a:br>
            <a:r>
              <a:rPr lang="en-US" sz="6600" dirty="0" smtClean="0">
                <a:latin typeface="+mn-lt"/>
              </a:rPr>
              <a:t/>
            </a:r>
            <a:br>
              <a:rPr lang="en-US" sz="6600" dirty="0" smtClean="0">
                <a:latin typeface="+mn-lt"/>
              </a:rPr>
            </a:br>
            <a:r>
              <a:rPr lang="en-US" dirty="0" smtClean="0">
                <a:latin typeface="+mn-lt"/>
              </a:rPr>
              <a:t>Thursday, October 10, 2013</a:t>
            </a:r>
            <a:br>
              <a:rPr lang="en-US" dirty="0" smtClean="0">
                <a:latin typeface="+mn-lt"/>
              </a:rPr>
            </a:br>
            <a:endParaRPr lang="en-US" dirty="0">
              <a:latin typeface="+mn-lt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15000"/>
            <a:ext cx="7772400" cy="1143000"/>
          </a:xfrm>
        </p:spPr>
        <p:txBody>
          <a:bodyPr/>
          <a:lstStyle/>
          <a:p>
            <a:r>
              <a:rPr lang="en-US" dirty="0" smtClean="0"/>
              <a:t>Robert </a:t>
            </a:r>
            <a:r>
              <a:rPr lang="en-US" dirty="0" err="1" smtClean="0"/>
              <a:t>Nilles</a:t>
            </a:r>
            <a:r>
              <a:rPr lang="en-US" dirty="0" smtClean="0"/>
              <a:t> and Gussy </a:t>
            </a:r>
            <a:endParaRPr lang="en-US" dirty="0"/>
          </a:p>
        </p:txBody>
      </p:sp>
      <p:pic>
        <p:nvPicPr>
          <p:cNvPr id="616450" name="Picture 2" descr="\\Chserver\state of city\2013 State of the City\Pictures\police pictures\k-9 Guss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7772400" cy="55682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FESTIVALS</a:t>
            </a:r>
            <a:endParaRPr lang="en-US" dirty="0"/>
          </a:p>
        </p:txBody>
      </p:sp>
    </p:spTree>
  </p:cSld>
  <p:clrMapOvr>
    <a:masterClrMapping/>
  </p:clrMapOvr>
  <p:transition spd="med">
    <p:random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7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638800" y="304800"/>
            <a:ext cx="3276600" cy="62945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373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04800"/>
            <a:ext cx="2665984" cy="6248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2" descr="C:\Documents and Settings\Tami\Desktop\State of the city pictures\Octoberfest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343400"/>
            <a:ext cx="2590800" cy="23431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Morel Fest</a:t>
            </a:r>
            <a:endParaRPr lang="en-US" dirty="0"/>
          </a:p>
        </p:txBody>
      </p:sp>
      <p:pic>
        <p:nvPicPr>
          <p:cNvPr id="143364" name="Picture 4" descr="http://mywebtimes.com/archives/photog/mednailer.php?image=http://mywebtimes.com/archives/photog/photos/mednails/05-08-11_05-14-11/05-09-11/morel%20mushrooms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47800" y="1723496"/>
            <a:ext cx="5791200" cy="482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Two Rivers Wine and </a:t>
            </a:r>
            <a:br>
              <a:rPr lang="en-US" dirty="0" smtClean="0"/>
            </a:br>
            <a:r>
              <a:rPr lang="en-US" dirty="0" smtClean="0"/>
              <a:t>Jazz Festival </a:t>
            </a:r>
            <a:endParaRPr lang="en-US" dirty="0"/>
          </a:p>
        </p:txBody>
      </p:sp>
      <p:pic>
        <p:nvPicPr>
          <p:cNvPr id="723970" name="Picture 2" descr="Slid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4752110" cy="1600200"/>
          </a:xfrm>
          <a:prstGeom prst="rect">
            <a:avLst/>
          </a:prstGeom>
          <a:noFill/>
        </p:spPr>
      </p:pic>
      <p:pic>
        <p:nvPicPr>
          <p:cNvPr id="723974" name="Picture 6" descr="Sli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661030"/>
            <a:ext cx="5867400" cy="1975757"/>
          </a:xfrm>
          <a:prstGeom prst="rect">
            <a:avLst/>
          </a:prstGeom>
          <a:noFill/>
        </p:spPr>
      </p:pic>
      <p:pic>
        <p:nvPicPr>
          <p:cNvPr id="723972" name="Picture 4" descr="Slid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0910" y="3124200"/>
            <a:ext cx="4978400" cy="1676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err="1" smtClean="0"/>
              <a:t>Riverfest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08578" name="9389cdff-f196-4f78-abf0-528afde3879f" descr="7E927225-346E-4D90-97F7-91E53C066F2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1223" y="990600"/>
            <a:ext cx="7695977" cy="5133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Scarecrow Festival </a:t>
            </a:r>
            <a:br>
              <a:rPr lang="en-US" dirty="0" smtClean="0"/>
            </a:br>
            <a:r>
              <a:rPr lang="en-US" dirty="0" smtClean="0"/>
              <a:t>and Ice Odyssey</a:t>
            </a:r>
            <a:endParaRPr lang="en-US" dirty="0"/>
          </a:p>
        </p:txBody>
      </p:sp>
      <p:pic>
        <p:nvPicPr>
          <p:cNvPr id="410626" name="Picture 2" descr="http://ottawadowntownmerchant.files.wordpress.com/2009/10/pictures-with-the-wizar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52011" y="1981200"/>
            <a:ext cx="3602377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1922" name="Picture 2" descr="http://experienceottawa.com/images/Scarecrow-Fest-13.jpg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320396"/>
            <a:ext cx="3609672" cy="35470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Festival of Lights Parade</a:t>
            </a:r>
            <a:endParaRPr lang="en-US" dirty="0"/>
          </a:p>
        </p:txBody>
      </p:sp>
      <p:pic>
        <p:nvPicPr>
          <p:cNvPr id="409602" name="Picture 2" descr="http://ottawadowntownmerchant.files.wordpress.com/2009/10/wash-park-light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770" y="1649247"/>
            <a:ext cx="7500230" cy="498015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DOWNTOWN WATERFRONT</a:t>
            </a:r>
            <a:endParaRPr lang="en-US" dirty="0"/>
          </a:p>
        </p:txBody>
      </p:sp>
    </p:spTree>
  </p:cSld>
  <p:clrMapOvr>
    <a:masterClrMapping/>
  </p:clrMapOvr>
  <p:transition spd="med">
    <p:random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146" name="Picture 2" descr="\\Chserver\plandata\America in Bloom\AIB top 10 photos\photo 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3350"/>
            <a:ext cx="9321800" cy="69913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0"/>
            <a:ext cx="8153400" cy="990600"/>
          </a:xfrm>
        </p:spPr>
        <p:txBody>
          <a:bodyPr/>
          <a:lstStyle/>
          <a:p>
            <a:r>
              <a:rPr lang="en-US" dirty="0" smtClean="0"/>
              <a:t>Central School Site </a:t>
            </a:r>
            <a:endParaRPr lang="en-US" dirty="0"/>
          </a:p>
        </p:txBody>
      </p:sp>
      <p:pic>
        <p:nvPicPr>
          <p:cNvPr id="541698" name="Picture 2" descr="C:\Documents and Settings\Tami\My Documents\central schoo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400" y="990600"/>
            <a:ext cx="8714509" cy="5638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New Hires 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1535113"/>
            <a:ext cx="4040188" cy="639762"/>
          </a:xfrm>
        </p:spPr>
        <p:txBody>
          <a:bodyPr/>
          <a:lstStyle/>
          <a:p>
            <a:pPr algn="ctr"/>
            <a:r>
              <a:rPr lang="en-US" sz="3200" dirty="0" smtClean="0"/>
              <a:t>Matt </a:t>
            </a:r>
            <a:r>
              <a:rPr lang="en-US" sz="3200" dirty="0" err="1" smtClean="0"/>
              <a:t>Najdanovich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Kevin Reynolds</a:t>
            </a:r>
            <a:endParaRPr lang="en-US" sz="3200" dirty="0"/>
          </a:p>
        </p:txBody>
      </p:sp>
      <p:pic>
        <p:nvPicPr>
          <p:cNvPr id="617476" name="Picture 4" descr="\\Chserver\state of city\2013 State of the City\Pictures\police pictures\Matt Najdanovi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0"/>
            <a:ext cx="3886200" cy="3886200"/>
          </a:xfrm>
          <a:prstGeom prst="rect">
            <a:avLst/>
          </a:prstGeom>
          <a:noFill/>
        </p:spPr>
      </p:pic>
      <p:pic>
        <p:nvPicPr>
          <p:cNvPr id="617478" name="Picture 6" descr="\\Chserver\state of city\2013 State of the City\Pictures\police pictures\Kevin Reynol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0"/>
            <a:ext cx="4106985" cy="38820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 descr="C:\Documents and Settings\Tami\Desktop\State of the city pictures\photo 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50"/>
            <a:ext cx="9245600" cy="6934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463" y="0"/>
            <a:ext cx="86089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825" t="16318" r="14751" b="1268"/>
          <a:stretch>
            <a:fillRect/>
          </a:stretch>
        </p:blipFill>
        <p:spPr bwMode="auto">
          <a:xfrm>
            <a:off x="1219199" y="85035"/>
            <a:ext cx="7027985" cy="662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5718175"/>
            <a:ext cx="8229600" cy="1139825"/>
          </a:xfrm>
        </p:spPr>
        <p:txBody>
          <a:bodyPr/>
          <a:lstStyle/>
          <a:p>
            <a:r>
              <a:rPr lang="en-US" dirty="0" smtClean="0"/>
              <a:t>Master Plan – ideas? </a:t>
            </a:r>
            <a:endParaRPr lang="en-US" dirty="0"/>
          </a:p>
        </p:txBody>
      </p:sp>
      <p:pic>
        <p:nvPicPr>
          <p:cNvPr id="779268" name="Picture 4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3831" y="2362200"/>
            <a:ext cx="5855369" cy="358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4350" y="152400"/>
            <a:ext cx="4514850" cy="277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"/>
            <a:ext cx="7856414" cy="662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591" y="60960"/>
            <a:ext cx="8739809" cy="670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205" y="0"/>
            <a:ext cx="8754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472" y="0"/>
            <a:ext cx="887505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440" t="11111" r="14288" b="1852"/>
          <a:stretch>
            <a:fillRect/>
          </a:stretch>
        </p:blipFill>
        <p:spPr bwMode="auto">
          <a:xfrm>
            <a:off x="0" y="-43722"/>
            <a:ext cx="9144000" cy="7045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440" t="12963" r="14288" b="1852"/>
          <a:stretch>
            <a:fillRect/>
          </a:stretch>
        </p:blipFill>
        <p:spPr bwMode="auto">
          <a:xfrm>
            <a:off x="0" y="-37476"/>
            <a:ext cx="9144000" cy="689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Promotions and Recognitions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74838"/>
            <a:ext cx="4040188" cy="639762"/>
          </a:xfrm>
        </p:spPr>
        <p:txBody>
          <a:bodyPr/>
          <a:lstStyle/>
          <a:p>
            <a:r>
              <a:rPr lang="en-US" dirty="0" smtClean="0"/>
              <a:t>Corporal Darrin Schmitz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874838"/>
            <a:ext cx="4041775" cy="639762"/>
          </a:xfrm>
        </p:spPr>
        <p:txBody>
          <a:bodyPr/>
          <a:lstStyle/>
          <a:p>
            <a:r>
              <a:rPr lang="en-US" dirty="0" smtClean="0"/>
              <a:t>Officer Mike Cheatham</a:t>
            </a:r>
            <a:endParaRPr lang="en-US" dirty="0"/>
          </a:p>
        </p:txBody>
      </p:sp>
      <p:pic>
        <p:nvPicPr>
          <p:cNvPr id="618498" name="Picture 2" descr="\\Chserver\state of city\2013 State of the City\Pictures\police pictures\Sgt. Schmitz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743200"/>
            <a:ext cx="3962400" cy="3352800"/>
          </a:xfrm>
          <a:prstGeom prst="rect">
            <a:avLst/>
          </a:prstGeom>
          <a:noFill/>
        </p:spPr>
      </p:pic>
      <p:pic>
        <p:nvPicPr>
          <p:cNvPr id="618499" name="Picture 3" descr="\\Chserver\state of city\2013 State of the City\Pictures\police pictures\Cheatham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743200"/>
            <a:ext cx="4114800" cy="336417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62484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	</a:t>
            </a:r>
            <a:r>
              <a:rPr lang="en-US" sz="4200" dirty="0" smtClean="0">
                <a:latin typeface="Calibri" pitchFamily="34" charset="0"/>
              </a:rPr>
              <a:t>Make no little plans.  They have no magic to stir men's blood and probably themselves will not be realized.  </a:t>
            </a:r>
          </a:p>
          <a:p>
            <a:pPr>
              <a:buNone/>
            </a:pPr>
            <a:r>
              <a:rPr lang="en-US" sz="4200" dirty="0" smtClean="0">
                <a:latin typeface="Calibri" pitchFamily="34" charset="0"/>
              </a:rPr>
              <a:t>	Make big plans; aim high in hope and work, remembering that a noble, logical diagram once recorded will never die.</a:t>
            </a:r>
          </a:p>
          <a:p>
            <a:pPr>
              <a:buNone/>
            </a:pPr>
            <a:r>
              <a:rPr lang="en-US" i="1" dirty="0" smtClean="0">
                <a:latin typeface="Calibri" pitchFamily="34" charset="0"/>
              </a:rPr>
              <a:t>	</a:t>
            </a:r>
            <a:r>
              <a:rPr lang="en-US" sz="2400" i="1" dirty="0" smtClean="0">
                <a:latin typeface="Calibri" pitchFamily="34" charset="0"/>
              </a:rPr>
              <a:t>Daniel Burnham, Chicago architect and planner. (1846-1912) </a:t>
            </a:r>
            <a:endParaRPr lang="en-US" sz="2400" dirty="0" smtClean="0">
              <a:latin typeface="Calibri" pitchFamily="34" charset="0"/>
            </a:endParaRPr>
          </a:p>
          <a:p>
            <a:endParaRPr lang="en-US" sz="24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0" y="152400"/>
            <a:ext cx="3810000" cy="1676400"/>
          </a:xfrm>
        </p:spPr>
        <p:txBody>
          <a:bodyPr/>
          <a:lstStyle/>
          <a:p>
            <a:r>
              <a:rPr lang="en-US" dirty="0" smtClean="0"/>
              <a:t>Reddick </a:t>
            </a:r>
            <a:br>
              <a:rPr lang="en-US" dirty="0" smtClean="0"/>
            </a:br>
            <a:r>
              <a:rPr lang="en-US" dirty="0" smtClean="0"/>
              <a:t>Mansion</a:t>
            </a:r>
            <a:endParaRPr lang="en-US" dirty="0"/>
          </a:p>
        </p:txBody>
      </p:sp>
      <p:pic>
        <p:nvPicPr>
          <p:cNvPr id="719874" name="Picture 2" descr="C:\Documents and Settings\Tami\Desktop\State of the city pictures\photo 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905000"/>
            <a:ext cx="5130800" cy="4800600"/>
          </a:xfrm>
          <a:prstGeom prst="rect">
            <a:avLst/>
          </a:prstGeom>
          <a:noFill/>
        </p:spPr>
      </p:pic>
      <p:pic>
        <p:nvPicPr>
          <p:cNvPr id="719873" name="Picture 1" descr="C:\Documents and Settings\Tami\Desktop\State of the city pictures\photo 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775200" cy="3581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434" name="Picture 2" descr="C:\Documents and Settings\Tami\Desktop\State of the city pictures\photo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305800" cy="62293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Re-Watering I &amp; M Canal </a:t>
            </a:r>
            <a:endParaRPr lang="en-US" dirty="0"/>
          </a:p>
        </p:txBody>
      </p:sp>
      <p:pic>
        <p:nvPicPr>
          <p:cNvPr id="787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399" y="1295400"/>
            <a:ext cx="6241025" cy="537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HISTORIC NEIGHBORHOODS</a:t>
            </a:r>
            <a:endParaRPr lang="en-US" dirty="0"/>
          </a:p>
        </p:txBody>
      </p:sp>
    </p:spTree>
  </p:cSld>
  <p:clrMapOvr>
    <a:masterClrMapping/>
  </p:clrMapOvr>
  <p:transition spd="med">
    <p:random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990600"/>
          </a:xfrm>
        </p:spPr>
        <p:txBody>
          <a:bodyPr/>
          <a:lstStyle/>
          <a:p>
            <a:r>
              <a:rPr lang="en-US" dirty="0" smtClean="0"/>
              <a:t>East Side Historic National Register Nomination </a:t>
            </a:r>
            <a:endParaRPr lang="en-US" dirty="0"/>
          </a:p>
        </p:txBody>
      </p:sp>
      <p:pic>
        <p:nvPicPr>
          <p:cNvPr id="675842" name="Picture 2" descr="\\Chserver\plandata\Historic Preservation\Eastside National Register District - CLG Grant\Pictures\20130306120803_IL_LaSalle County_Ottawa East Side Historic District_001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314450"/>
            <a:ext cx="5257800" cy="219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843" name="Picture 3" descr="\\Chserver\plandata\Historic Preservation\Eastside National Register District - CLG Grant\Pictures\20130306122833_IL_LaSalle County_Ottawa East Side Historic District_002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4720" y="3581400"/>
            <a:ext cx="544068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841" name="Picture 1" descr="\\Chserver\plandata\Historic Preservation\Eastside National Register District - CLG Grant\Pictures\20130306105957_IL_LaSalle County_Ottawa East Side Historic District_000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81778"/>
            <a:ext cx="4419600" cy="2914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West Side Historic Survey </a:t>
            </a:r>
            <a:endParaRPr lang="en-US" dirty="0"/>
          </a:p>
        </p:txBody>
      </p:sp>
      <p:pic>
        <p:nvPicPr>
          <p:cNvPr id="6" name="Content Placeholder 5" descr="\\Chserver\plandata\Branding\Pentecost photos 10-2009\MEP_474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71627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DAYTON BLUFFS </a:t>
            </a:r>
            <a:br>
              <a:rPr lang="en-US" dirty="0" smtClean="0"/>
            </a:br>
            <a:r>
              <a:rPr lang="en-US" dirty="0" smtClean="0"/>
              <a:t>NATURE PRESERVE</a:t>
            </a:r>
            <a:endParaRPr lang="en-US" dirty="0"/>
          </a:p>
        </p:txBody>
      </p:sp>
    </p:spTree>
  </p:cSld>
  <p:clrMapOvr>
    <a:masterClrMapping/>
  </p:clrMapOvr>
  <p:transition spd="med">
    <p:random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374775" y="585788"/>
            <a:ext cx="7391400" cy="731837"/>
          </a:xfrm>
        </p:spPr>
        <p:txBody>
          <a:bodyPr/>
          <a:lstStyle/>
          <a:p>
            <a:pPr eaLnBrk="1" hangingPunct="1"/>
            <a:r>
              <a:rPr lang="en-US" smtClean="0"/>
              <a:t>Site Map</a:t>
            </a:r>
          </a:p>
        </p:txBody>
      </p:sp>
      <p:pic>
        <p:nvPicPr>
          <p:cNvPr id="8195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9469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We Save Land. We Save Rivers.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772400" cy="16764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>
                <a:solidFill>
                  <a:srgbClr val="111A10"/>
                </a:solidFill>
              </a:rPr>
              <a:t>Friday, October 18</a:t>
            </a:r>
            <a:r>
              <a:rPr lang="en-US" sz="3600" baseline="30000" dirty="0" smtClean="0">
                <a:solidFill>
                  <a:srgbClr val="111A10"/>
                </a:solidFill>
              </a:rPr>
              <a:t>th</a:t>
            </a:r>
            <a:r>
              <a:rPr lang="en-US" sz="3600" dirty="0" smtClean="0">
                <a:solidFill>
                  <a:srgbClr val="111A10"/>
                </a:solidFill>
              </a:rPr>
              <a:t>  </a:t>
            </a:r>
            <a:br>
              <a:rPr lang="en-US" sz="3600" dirty="0" smtClean="0">
                <a:solidFill>
                  <a:srgbClr val="111A10"/>
                </a:solidFill>
              </a:rPr>
            </a:br>
            <a:r>
              <a:rPr lang="en-US" sz="3600" dirty="0" smtClean="0">
                <a:solidFill>
                  <a:srgbClr val="111A10"/>
                </a:solidFill>
              </a:rPr>
              <a:t>5pm to 9pm </a:t>
            </a:r>
            <a:endParaRPr lang="en-US" sz="3600" dirty="0">
              <a:solidFill>
                <a:srgbClr val="111A10"/>
              </a:solidFill>
            </a:endParaRPr>
          </a:p>
        </p:txBody>
      </p:sp>
      <p:pic>
        <p:nvPicPr>
          <p:cNvPr id="788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252" t="26022" r="4537" b="5556"/>
          <a:stretch>
            <a:fillRect/>
          </a:stretch>
        </p:blipFill>
        <p:spPr bwMode="auto">
          <a:xfrm>
            <a:off x="609599" y="152400"/>
            <a:ext cx="8153401" cy="527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Chserver\plandata\2011 State of the City\Police\ILEAS log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0565" y="1066800"/>
            <a:ext cx="8831035" cy="4495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HERITAGE HARBOR OTTAWA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Chserver\state of city\2012 State of the City\Mark's Pictures\City\HHO\home photos HHO 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443662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Heritage Harbor Ottawa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506" name="Picture 2" descr="\\Chserver\state of city\2013 State of the City\Pictures\Heritage Harbor\IMG_93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60400"/>
            <a:ext cx="8039100" cy="535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7" name="Picture 1" descr="\\Chserver\state of city\2012 State of the City\Mark's Pictures\City\HHO\CHL COTTAGES  JACUZZI INTERIOR ROW HOMES AND DOCK 9-20-12 00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59" y="762000"/>
            <a:ext cx="4836641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0581" name="Picture 5" descr="\\Chserver\state of city\2012 State of the City\Mark's Pictures\City\HHO\CHL COTTAGES  JACUZZI INTERIOR ROW HOMES AND DOCK 9-20-12 0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295400"/>
            <a:ext cx="4001478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-152400"/>
            <a:ext cx="8229600" cy="1139825"/>
          </a:xfrm>
        </p:spPr>
        <p:txBody>
          <a:bodyPr/>
          <a:lstStyle/>
          <a:p>
            <a:pPr algn="ctr"/>
            <a:r>
              <a:rPr lang="en-US" dirty="0" smtClean="0"/>
              <a:t>Cottages at Heron’s Landing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3733800"/>
            <a:ext cx="5181600" cy="29718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Ottawa Visitors Center</a:t>
            </a:r>
            <a:endParaRPr lang="en-US" sz="6000" dirty="0"/>
          </a:p>
        </p:txBody>
      </p:sp>
      <p:pic>
        <p:nvPicPr>
          <p:cNvPr id="354306" name="Picture 2" descr="\\Chserver\state of city\2012 State of the City\OVC\S50014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14912" y="331195"/>
            <a:ext cx="3524288" cy="46980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ILLINOIS RIVER ROAD NATIONAL SCENIC BYWAY</a:t>
            </a:r>
            <a:endParaRPr lang="en-US" dirty="0"/>
          </a:p>
        </p:txBody>
      </p:sp>
    </p:spTree>
  </p:cSld>
  <p:clrMapOvr>
    <a:masterClrMapping/>
  </p:clrMapOvr>
  <p:transition spd="med">
    <p:random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8763000" cy="561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0532" name="Picture 4" descr="Illinois River Road National Scenic Bywa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343400"/>
            <a:ext cx="1895475" cy="239190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STARVED ROCK COUNTRY</a:t>
            </a:r>
            <a:endParaRPr lang="en-US" dirty="0"/>
          </a:p>
        </p:txBody>
      </p:sp>
    </p:spTree>
  </p:cSld>
  <p:clrMapOvr>
    <a:masterClrMapping/>
  </p:clrMapOvr>
  <p:transition spd="med">
    <p:random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794" name="Picture 2" descr="http://mywebtimes.com/archives/photog/mednailer_.php?image=http://mywebtimes.com/archives/photog/photos/mednails/07-28-13_08-03-13/08-02-13/STARVED%20ROCK%20MAGAZINE.gif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638800" y="2752490"/>
            <a:ext cx="2981690" cy="402931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800" y="3048000"/>
            <a:ext cx="5156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half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52399"/>
            <a:ext cx="8652164" cy="251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OTTAWA IS BLOOMING</a:t>
            </a:r>
            <a:endParaRPr lang="en-US" dirty="0"/>
          </a:p>
        </p:txBody>
      </p:sp>
    </p:spTree>
  </p:cSld>
  <p:clrMapOvr>
    <a:masterClrMapping/>
  </p:clrMapOvr>
  <p:transition spd="med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2667000"/>
            <a:ext cx="3581400" cy="1143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P2D2</a:t>
            </a:r>
            <a:endParaRPr lang="en-US" sz="6600" dirty="0"/>
          </a:p>
        </p:txBody>
      </p:sp>
      <p:pic>
        <p:nvPicPr>
          <p:cNvPr id="560129" name="Picture 1" descr="\\Chserver\state of city\2013 State of the City\Pictures\police pictures\P2D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52400"/>
            <a:ext cx="4495800" cy="6611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America In Bloom </a:t>
            </a:r>
            <a:endParaRPr lang="en-US" dirty="0"/>
          </a:p>
        </p:txBody>
      </p:sp>
      <p:pic>
        <p:nvPicPr>
          <p:cNvPr id="650241" name="Picture 1" descr="C:\Documents and Settings\Tami\Desktop\State of the city pictures\AIB - steph and me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374" y="1324708"/>
            <a:ext cx="4350026" cy="5130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 In Bloom </a:t>
            </a:r>
            <a:endParaRPr lang="en-US" dirty="0"/>
          </a:p>
        </p:txBody>
      </p:sp>
      <p:pic>
        <p:nvPicPr>
          <p:cNvPr id="648193" name="Picture 1" descr="C:\Documents and Settings\Tami\Desktop\State of the city pictures\logo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305" y="2209800"/>
            <a:ext cx="6774495" cy="1676400"/>
          </a:xfrm>
          <a:prstGeom prst="rect">
            <a:avLst/>
          </a:prstGeom>
          <a:noFill/>
        </p:spPr>
      </p:pic>
      <p:pic>
        <p:nvPicPr>
          <p:cNvPr id="648194" name="Picture 2" descr="C:\Documents and Settings\Tami\Desktop\State of the city pictures\mid_top-os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063" y="4800600"/>
            <a:ext cx="7893677" cy="13182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394" name="Picture 2" descr="C:\Documents and Settings\Tami\Desktop\State of the city pictures\C230 flowere bed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85541"/>
            <a:ext cx="9144000" cy="728505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419" name="Picture 3" descr="\\Chserver\state of city\2013 State of the City\Pictures\Jordan Block\IMG_96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9200" y="0"/>
            <a:ext cx="10515600" cy="7010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America in Bloom symposium</a:t>
            </a:r>
            <a:endParaRPr lang="en-US" dirty="0"/>
          </a:p>
        </p:txBody>
      </p:sp>
      <p:pic>
        <p:nvPicPr>
          <p:cNvPr id="712708" name="Picture 4" descr="C:\Documents and Settings\Tami\Desktop\State of the city pictures\Mayor, steph, me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5171" y="1524000"/>
            <a:ext cx="6733657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Before shot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ate of the City 2013 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Before sho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44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State of the City 2013 0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Before shot 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75" y="0"/>
            <a:ext cx="922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 smtClean="0"/>
              <a:t>FIRE DEPARTMENT</a:t>
            </a:r>
            <a:endParaRPr lang="en-US" sz="66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State of the City 2013 0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Before shot 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0"/>
            <a:ext cx="97155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State of the City 2013 0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before shot 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0"/>
            <a:ext cx="9867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tate of the City 2013, 2 0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Before shot 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2583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State of the City 2013, 2 0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3131"/>
            <a:ext cx="6324600" cy="658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CITY FINANCES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</p:nvPr>
        </p:nvGraphicFramePr>
        <p:xfrm>
          <a:off x="609600" y="239712"/>
          <a:ext cx="8153400" cy="6008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Retirements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Captain Ed Taylor</a:t>
            </a:r>
          </a:p>
          <a:p>
            <a:r>
              <a:rPr lang="en-US" sz="4000" dirty="0" smtClean="0"/>
              <a:t>Captain William Manley</a:t>
            </a:r>
          </a:p>
          <a:p>
            <a:r>
              <a:rPr lang="en-US" sz="4000" dirty="0" smtClean="0"/>
              <a:t>Firefighter Steve </a:t>
            </a:r>
            <a:r>
              <a:rPr lang="en-US" sz="4000" dirty="0" err="1" smtClean="0"/>
              <a:t>Bybee</a:t>
            </a:r>
            <a:endParaRPr lang="en-US" sz="4000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med">
    <p:random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514600"/>
            <a:ext cx="4800600" cy="12192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Payroll </a:t>
            </a:r>
            <a:endParaRPr lang="en-US" sz="6000" dirty="0"/>
          </a:p>
        </p:txBody>
      </p:sp>
      <p:pic>
        <p:nvPicPr>
          <p:cNvPr id="528388" name="Picture 4" descr="http://solveras.com/images/uploads/products/payroll-check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86200" y="1143000"/>
            <a:ext cx="5110813" cy="492878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Budgeting </a:t>
            </a:r>
            <a:endParaRPr lang="en-US" dirty="0"/>
          </a:p>
        </p:txBody>
      </p:sp>
      <p:pic>
        <p:nvPicPr>
          <p:cNvPr id="7" name="Content Placeholder 6" descr="http://ts4.mm.bing.net/images/thumbnail.aspx?q=4590066643501651&amp;id=3b4f2a68afbe974c91e634a05b92fa2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00200" y="2057400"/>
            <a:ext cx="5943600" cy="3962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7848600" cy="502920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n-US" dirty="0" smtClean="0"/>
              <a:t>	</a:t>
            </a:r>
            <a:r>
              <a:rPr lang="en-US" sz="4000" dirty="0" smtClean="0"/>
              <a:t>$165,000 in reimbursements from FEMA for eligible expenses incurred from </a:t>
            </a:r>
          </a:p>
          <a:p>
            <a:pPr>
              <a:lnSpc>
                <a:spcPct val="150000"/>
              </a:lnSpc>
              <a:buNone/>
            </a:pPr>
            <a:r>
              <a:rPr lang="en-US" sz="4000" dirty="0" smtClean="0"/>
              <a:t>	April, 2013 flood.  </a:t>
            </a:r>
            <a:endParaRPr lang="en-US" sz="4000" dirty="0"/>
          </a:p>
        </p:txBody>
      </p:sp>
    </p:spTree>
  </p:cSld>
  <p:clrMapOvr>
    <a:masterClrMapping/>
  </p:clrMapOvr>
  <p:transition spd="med">
    <p:random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1219200"/>
            <a:ext cx="4038600" cy="1143000"/>
          </a:xfrm>
        </p:spPr>
        <p:txBody>
          <a:bodyPr/>
          <a:lstStyle/>
          <a:p>
            <a:r>
              <a:rPr lang="en-US" dirty="0" smtClean="0">
                <a:solidFill>
                  <a:srgbClr val="111A10"/>
                </a:solidFill>
              </a:rPr>
              <a:t>Health Plan</a:t>
            </a:r>
            <a:endParaRPr lang="en-US" dirty="0">
              <a:solidFill>
                <a:srgbClr val="111A10"/>
              </a:solidFill>
            </a:endParaRPr>
          </a:p>
        </p:txBody>
      </p:sp>
      <p:pic>
        <p:nvPicPr>
          <p:cNvPr id="804869" name="Picture 5" descr="C:\Documents and Settings\Tami\Local Settings\Temporary Internet Files\Content.IE5\XDY2ED4J\MC900018849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721691"/>
            <a:ext cx="4495800" cy="983909"/>
          </a:xfrm>
          <a:prstGeom prst="rect">
            <a:avLst/>
          </a:prstGeom>
          <a:noFill/>
        </p:spPr>
      </p:pic>
      <p:pic>
        <p:nvPicPr>
          <p:cNvPr id="804870" name="Picture 6" descr="C:\Documents and Settings\Tami\Local Settings\Temporary Internet Files\Content.IE5\X1V9VNV6\MP900442274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"/>
            <a:ext cx="5029200" cy="3352800"/>
          </a:xfrm>
          <a:prstGeom prst="rect">
            <a:avLst/>
          </a:prstGeom>
          <a:noFill/>
        </p:spPr>
      </p:pic>
      <p:pic>
        <p:nvPicPr>
          <p:cNvPr id="804871" name="Picture 7" descr="C:\Documents and Settings\Tami\Local Settings\Temporary Internet Files\Content.IE5\BBG8BORW\MC90041357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665" y="3839424"/>
            <a:ext cx="4347935" cy="26375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1534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u="sng" dirty="0" smtClean="0"/>
              <a:t>Grant applications received: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8610600" cy="57150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Columbus Streetscape </a:t>
            </a:r>
            <a:r>
              <a:rPr lang="en-US" sz="2800" dirty="0" smtClean="0"/>
              <a:t>			$   </a:t>
            </a:r>
            <a:r>
              <a:rPr lang="en-US" dirty="0" smtClean="0"/>
              <a:t>8</a:t>
            </a:r>
            <a:r>
              <a:rPr lang="en-US" sz="2800" dirty="0" smtClean="0"/>
              <a:t>00,000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Main Street Streetscape 			$     </a:t>
            </a:r>
            <a:r>
              <a:rPr lang="en-US" dirty="0" smtClean="0"/>
              <a:t>99</a:t>
            </a:r>
            <a:r>
              <a:rPr lang="en-US" sz="2800" dirty="0" smtClean="0"/>
              <a:t>,000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NCAT Bus Barn 				$   500,000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NCAT Technical Grant 			$     50,000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NCAT Capital Improvements 		$1,200,000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Phase II of Tree Grant 			$   131,000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Street Light Energy Grant			$     12,000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Comprehensive Plan Update 		$   100,000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West Side Building Survey 		</a:t>
            </a:r>
            <a:r>
              <a:rPr lang="en-US" sz="2800" u="sng" dirty="0" smtClean="0"/>
              <a:t>$    11, 270</a:t>
            </a:r>
          </a:p>
          <a:p>
            <a:pPr>
              <a:buNone/>
            </a:pPr>
            <a:r>
              <a:rPr lang="en-US" sz="2800" b="1" dirty="0" smtClean="0"/>
              <a:t>					</a:t>
            </a:r>
            <a:r>
              <a:rPr lang="en-US" sz="3200" b="1" dirty="0" smtClean="0"/>
              <a:t>Total 	       $2,903,000</a:t>
            </a:r>
            <a:endParaRPr lang="en-US" sz="3200" b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u="sng" dirty="0" smtClean="0"/>
              <a:t>Grant applications administering: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8610600" cy="44958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Fox River/Flats Buy-Out			$   914,000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Fox River/Flats Additional DNR		$     58,000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Illinois Valley Commuter Rail 		$   395,000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Central School Buy-Out			$2,000,000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USEDA Grant for OIP, Unit 2		$2,000,000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USEPA Brownfield Assessment		</a:t>
            </a:r>
            <a:r>
              <a:rPr lang="en-US" sz="2800" u="sng" dirty="0" smtClean="0"/>
              <a:t>$   350,000</a:t>
            </a:r>
          </a:p>
          <a:p>
            <a:pPr>
              <a:buNone/>
            </a:pPr>
            <a:r>
              <a:rPr lang="en-US" sz="2800" b="1" dirty="0" smtClean="0"/>
              <a:t>					</a:t>
            </a:r>
            <a:r>
              <a:rPr lang="en-US" sz="3200" b="1" dirty="0" smtClean="0"/>
              <a:t>     TOTAL      $5,717,000</a:t>
            </a:r>
            <a:endParaRPr lang="en-US" sz="3200" b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1534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US" u="sng" dirty="0" smtClean="0"/>
              <a:t>Grant applications pending: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8610600" cy="44958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Route 80 Pedestrian Bridge		$ 1,700,000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IKE</a:t>
            </a:r>
            <a:r>
              <a:rPr lang="en-US" sz="2800" dirty="0" smtClean="0"/>
              <a:t> Grant for OIP, Unit 2			$ </a:t>
            </a:r>
            <a:r>
              <a:rPr lang="en-US" dirty="0" smtClean="0"/>
              <a:t>1</a:t>
            </a:r>
            <a:r>
              <a:rPr lang="en-US" sz="2800" dirty="0" smtClean="0"/>
              <a:t>,100,000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Trails Access Bridge ove</a:t>
            </a:r>
            <a:r>
              <a:rPr lang="en-US" dirty="0" smtClean="0"/>
              <a:t>r I&amp;M Canal </a:t>
            </a:r>
            <a:r>
              <a:rPr lang="en-US" sz="2800" dirty="0" smtClean="0"/>
              <a:t>	</a:t>
            </a:r>
            <a:r>
              <a:rPr lang="en-US" sz="2800" u="sng" dirty="0" smtClean="0"/>
              <a:t>$    200,000</a:t>
            </a:r>
          </a:p>
          <a:p>
            <a:pPr>
              <a:buNone/>
            </a:pPr>
            <a:r>
              <a:rPr lang="en-US" sz="2800" b="1" dirty="0" smtClean="0"/>
              <a:t>					</a:t>
            </a:r>
            <a:r>
              <a:rPr lang="en-US" sz="3200" b="1" dirty="0" smtClean="0"/>
              <a:t>     TOTAL      $ 3,000,000</a:t>
            </a:r>
            <a:endParaRPr lang="en-US" sz="3200" b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09600" y="2286000"/>
            <a:ext cx="7772400" cy="2743199"/>
          </a:xfrm>
        </p:spPr>
        <p:txBody>
          <a:bodyPr/>
          <a:lstStyle/>
          <a:p>
            <a:pPr algn="l"/>
            <a:r>
              <a:rPr lang="en-US" dirty="0" smtClean="0"/>
              <a:t>ILLINOIS VALLEY COMMUNITY COLLEGE OTTAWA CENTER</a:t>
            </a:r>
            <a:endParaRPr lang="en-US" dirty="0"/>
          </a:p>
        </p:txBody>
      </p:sp>
    </p:spTree>
  </p:cSld>
  <p:clrMapOvr>
    <a:masterClrMapping/>
  </p:clrMapOvr>
  <p:transition spd="med">
    <p:random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1" descr="\\Chserver\plandata\2011 State of the City\OTTAWA STATE OF THE CITY 2011\OTTAWA STATE OF THE CITY 2011 1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8729870" cy="2788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0"/>
            <a:ext cx="7772400" cy="1143000"/>
          </a:xfrm>
        </p:spPr>
        <p:txBody>
          <a:bodyPr/>
          <a:lstStyle/>
          <a:p>
            <a:r>
              <a:rPr lang="en-US" dirty="0" smtClean="0"/>
              <a:t>IVCC Ottawa Center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CONCLUSION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33400"/>
            <a:ext cx="7772400" cy="1143000"/>
          </a:xfrm>
        </p:spPr>
        <p:txBody>
          <a:bodyPr/>
          <a:lstStyle/>
          <a:p>
            <a:r>
              <a:rPr lang="en-US" dirty="0" smtClean="0"/>
              <a:t>New Hires </a:t>
            </a:r>
            <a:endParaRPr lang="en-US" dirty="0"/>
          </a:p>
        </p:txBody>
      </p:sp>
      <p:pic>
        <p:nvPicPr>
          <p:cNvPr id="619522" name="Picture 2" descr="\\Chserver\state of city\2013 State of the City\Pictures\Fire pictures\#2IMG_46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32000"/>
            <a:ext cx="6667500" cy="4445000"/>
          </a:xfrm>
          <a:prstGeom prst="rect">
            <a:avLst/>
          </a:prstGeom>
          <a:noFill/>
        </p:spPr>
      </p:pic>
      <p:pic>
        <p:nvPicPr>
          <p:cNvPr id="619523" name="Picture 3" descr="\\Chserver\state of city\2013 State of the City\Pictures\Fire pictures\#3IMG_45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045200" y="584200"/>
            <a:ext cx="3429000" cy="241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772400" cy="1447800"/>
          </a:xfrm>
        </p:spPr>
        <p:txBody>
          <a:bodyPr/>
          <a:lstStyle/>
          <a:p>
            <a:pPr algn="l"/>
            <a:r>
              <a:rPr lang="en-US" dirty="0" smtClean="0"/>
              <a:t>Class 3 ISO Fire Rating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495800"/>
          </a:xfrm>
        </p:spPr>
        <p:txBody>
          <a:bodyPr/>
          <a:lstStyle/>
          <a:p>
            <a:r>
              <a:rPr lang="en-US" dirty="0" smtClean="0"/>
              <a:t>Improvements in Water Supply Systems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Increased Training of the Fire Department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Improvements in the Communications Center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818" name="Picture 2" descr="\\Chserver\state of city\2012 State of the City\fire department\IMG_04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4771" y="0"/>
            <a:ext cx="950570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8" name="Picture 4" descr="http://ts3.mm.bing.net/images/thumbnail.aspx?q=4560912430794878&amp;id=ca57591b7a20b2b6b7e331d5ac895d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86000" y="1294637"/>
            <a:ext cx="4400550" cy="4063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600200"/>
          </a:xfrm>
        </p:spPr>
        <p:txBody>
          <a:bodyPr/>
          <a:lstStyle/>
          <a:p>
            <a:r>
              <a:rPr lang="en-US" dirty="0" smtClean="0"/>
              <a:t>Fire Department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45090" name="Picture 2" descr="\\Chserver\state of city\2012 State of the City\fire department\fire fighter patc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9901" y="1752600"/>
            <a:ext cx="7969923" cy="4572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  <a:endParaRPr lang="en-US" dirty="0"/>
          </a:p>
        </p:txBody>
      </p:sp>
      <p:pic>
        <p:nvPicPr>
          <p:cNvPr id="293890" name="Picture 2" descr="\\Chserver\state of city\2012 State of the City\fire department\Training 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676400"/>
            <a:ext cx="6886755" cy="493240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Disaster Drill</a:t>
            </a:r>
            <a:endParaRPr lang="en-US" dirty="0"/>
          </a:p>
        </p:txBody>
      </p:sp>
      <p:pic>
        <p:nvPicPr>
          <p:cNvPr id="5" name="Picture 2" descr="\\Chserver\state of city\2013 State of the City\Pictures\Fire pictures\IMG_2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8571404" cy="5715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3" name="Picture 3" descr="\\Chserver\state of city\2012 State of the City\fire department\IL-TF1US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87485"/>
            <a:ext cx="4191000" cy="6241915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" y="1981200"/>
            <a:ext cx="4191000" cy="3352800"/>
          </a:xfrm>
        </p:spPr>
        <p:txBody>
          <a:bodyPr/>
          <a:lstStyle/>
          <a:p>
            <a:r>
              <a:rPr lang="en-US" dirty="0" smtClean="0"/>
              <a:t>State of Illinois’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Urban Search </a:t>
            </a:r>
            <a:br>
              <a:rPr lang="en-US" dirty="0" smtClean="0"/>
            </a:br>
            <a:r>
              <a:rPr lang="en-US" dirty="0" smtClean="0"/>
              <a:t>&amp; Rescue 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Fire Prevention and Education</a:t>
            </a:r>
            <a:endParaRPr lang="en-US" dirty="0"/>
          </a:p>
        </p:txBody>
      </p:sp>
      <p:pic>
        <p:nvPicPr>
          <p:cNvPr id="621570" name="Picture 2" descr="\\Chserver\state of city\2013 State of the City\Pictures\Fire pictures\photo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696200" cy="57721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PUBLIC WORKS</a:t>
            </a:r>
            <a:br>
              <a:rPr lang="en-US" dirty="0" smtClean="0"/>
            </a:br>
            <a:r>
              <a:rPr lang="en-US" dirty="0" smtClean="0"/>
              <a:t>WATER DIVISION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Membrane Filters</a:t>
            </a:r>
            <a:endParaRPr lang="en-US" dirty="0"/>
          </a:p>
        </p:txBody>
      </p:sp>
      <p:pic>
        <p:nvPicPr>
          <p:cNvPr id="628738" name="Picture 2" descr="\\Chserver\state of city\2013 State of the City\Pictures\water pictures\Membrane install 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092" y="1203960"/>
            <a:ext cx="8382907" cy="53508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14600"/>
            <a:ext cx="441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Standpipe </a:t>
            </a:r>
            <a:endParaRPr lang="en-US" sz="5400" dirty="0"/>
          </a:p>
        </p:txBody>
      </p:sp>
      <p:pic>
        <p:nvPicPr>
          <p:cNvPr id="527362" name="Picture 2" descr="\\Chserver\state of city\2012 State of the City\WTP\state of city 2 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533400"/>
            <a:ext cx="3581400" cy="610944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867400" y="609600"/>
            <a:ext cx="175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9210C"/>
                </a:solidFill>
              </a:rPr>
              <a:t>BEFORE</a:t>
            </a:r>
            <a:r>
              <a:rPr lang="en-US" sz="2400" dirty="0" smtClean="0">
                <a:solidFill>
                  <a:srgbClr val="09210C"/>
                </a:solidFill>
              </a:rPr>
              <a:t> 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0960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Standpipe </a:t>
            </a:r>
            <a:endParaRPr lang="en-US" sz="5400" dirty="0"/>
          </a:p>
        </p:txBody>
      </p:sp>
      <p:pic>
        <p:nvPicPr>
          <p:cNvPr id="542721" name="Picture 1" descr="\\Chserver\state of city\2013 State of the City\Pictures\water pictures\Finished 20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-702"/>
          <a:stretch>
            <a:fillRect/>
          </a:stretch>
        </p:blipFill>
        <p:spPr bwMode="auto">
          <a:xfrm>
            <a:off x="4191000" y="1447800"/>
            <a:ext cx="4724400" cy="524933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789564" y="1524000"/>
            <a:ext cx="17542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111A10"/>
                </a:solidFill>
              </a:rPr>
              <a:t>AFTER</a:t>
            </a:r>
            <a:endParaRPr lang="en-US" sz="3000" dirty="0">
              <a:solidFill>
                <a:srgbClr val="111A10"/>
              </a:solidFill>
            </a:endParaRPr>
          </a:p>
        </p:txBody>
      </p:sp>
      <p:pic>
        <p:nvPicPr>
          <p:cNvPr id="629762" name="Picture 2" descr="\\Chserver\state of city\2013 State of the City\Pictures\water pictures\South Standpipe painting 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30017"/>
            <a:ext cx="3048000" cy="477078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Paperless or Automatic </a:t>
            </a:r>
            <a:br>
              <a:rPr lang="en-US" dirty="0" smtClean="0"/>
            </a:br>
            <a:r>
              <a:rPr lang="en-US" dirty="0" smtClean="0"/>
              <a:t>Bill Payment 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14600"/>
            <a:ext cx="7924800" cy="3124200"/>
          </a:xfrm>
        </p:spPr>
        <p:txBody>
          <a:bodyPr/>
          <a:lstStyle/>
          <a:p>
            <a:pPr algn="ctr">
              <a:buNone/>
            </a:pPr>
            <a:r>
              <a:rPr lang="en-US" sz="3000" dirty="0" smtClean="0"/>
              <a:t>Contact: </a:t>
            </a:r>
          </a:p>
          <a:p>
            <a:pPr algn="ctr">
              <a:buNone/>
            </a:pPr>
            <a:r>
              <a:rPr lang="en-US" sz="3000" dirty="0" smtClean="0"/>
              <a:t>email </a:t>
            </a:r>
            <a:r>
              <a:rPr lang="en-US" sz="3000" dirty="0" smtClean="0">
                <a:hlinkClick r:id="rId2"/>
              </a:rPr>
              <a:t>waterbilling@cityofottawa.org</a:t>
            </a:r>
            <a:endParaRPr lang="en-US" sz="3000" dirty="0" smtClean="0"/>
          </a:p>
          <a:p>
            <a:pPr algn="ctr">
              <a:buNone/>
            </a:pPr>
            <a:r>
              <a:rPr lang="en-US" sz="3000" dirty="0" smtClean="0"/>
              <a:t> or </a:t>
            </a:r>
          </a:p>
          <a:p>
            <a:pPr algn="ctr">
              <a:buNone/>
            </a:pPr>
            <a:r>
              <a:rPr lang="en-US" sz="3000" dirty="0" smtClean="0"/>
              <a:t>Call 815-434-0158</a:t>
            </a:r>
            <a:endParaRPr lang="en-US" sz="3000" dirty="0"/>
          </a:p>
        </p:txBody>
      </p:sp>
    </p:spTree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3432048"/>
            <a:ext cx="8077200" cy="987552"/>
          </a:xfrm>
        </p:spPr>
        <p:txBody>
          <a:bodyPr/>
          <a:lstStyle/>
          <a:p>
            <a:pPr>
              <a:defRPr/>
            </a:pPr>
            <a:r>
              <a:rPr lang="en-US" sz="4800" dirty="0" smtClean="0"/>
              <a:t>T</a:t>
            </a:r>
            <a:r>
              <a:rPr lang="en-US" dirty="0" smtClean="0"/>
              <a:t>HE CHAMBER </a:t>
            </a:r>
            <a:endParaRPr lang="en-US" dirty="0"/>
          </a:p>
        </p:txBody>
      </p:sp>
      <p:sp>
        <p:nvSpPr>
          <p:cNvPr id="1028" name="Subtitle 4"/>
          <p:cNvSpPr>
            <a:spLocks noGrp="1"/>
          </p:cNvSpPr>
          <p:nvPr>
            <p:ph type="subTitle" idx="1"/>
          </p:nvPr>
        </p:nvSpPr>
        <p:spPr>
          <a:xfrm>
            <a:off x="457200" y="4495800"/>
            <a:ext cx="8458200" cy="1195387"/>
          </a:xfrm>
        </p:spPr>
        <p:txBody>
          <a:bodyPr>
            <a:noAutofit/>
          </a:bodyPr>
          <a:lstStyle/>
          <a:p>
            <a:r>
              <a:rPr lang="en-US" sz="4000" dirty="0" smtClean="0"/>
              <a:t>OTTAWA AREA CHAMBER </a:t>
            </a:r>
          </a:p>
          <a:p>
            <a:r>
              <a:rPr lang="en-US" sz="4000" dirty="0" smtClean="0"/>
              <a:t>OF COMMERCE &amp; INDUSTRY </a:t>
            </a:r>
          </a:p>
        </p:txBody>
      </p:sp>
      <p:graphicFrame>
        <p:nvGraphicFramePr>
          <p:cNvPr id="1026" name="Object 11"/>
          <p:cNvGraphicFramePr>
            <a:graphicFrameLocks noChangeAspect="1"/>
          </p:cNvGraphicFramePr>
          <p:nvPr>
            <p:ph sz="quarter" idx="4294967295"/>
          </p:nvPr>
        </p:nvGraphicFramePr>
        <p:xfrm>
          <a:off x="0" y="685800"/>
          <a:ext cx="5180013" cy="1989138"/>
        </p:xfrm>
        <a:graphic>
          <a:graphicData uri="http://schemas.openxmlformats.org/presentationml/2006/ole">
            <p:oleObj spid="_x0000_s1026" name="Document" r:id="rId3" imgW="5506904" imgH="2114120" progId="Word.Document.8">
              <p:embed/>
            </p:oleObj>
          </a:graphicData>
        </a:graphic>
      </p:graphicFrame>
      <p:pic>
        <p:nvPicPr>
          <p:cNvPr id="5" name="Picture 2" descr="2013 Flood Sky Dive Chi 02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PUBLIC WORKS</a:t>
            </a:r>
            <a:br>
              <a:rPr lang="en-US" dirty="0" smtClean="0"/>
            </a:br>
            <a:r>
              <a:rPr lang="en-US" dirty="0" smtClean="0"/>
              <a:t>WASTEWATER DIVISION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3124200" cy="4038600"/>
          </a:xfrm>
        </p:spPr>
        <p:txBody>
          <a:bodyPr/>
          <a:lstStyle/>
          <a:p>
            <a:r>
              <a:rPr lang="en-US" dirty="0" smtClean="0"/>
              <a:t>Sewer  </a:t>
            </a:r>
            <a:br>
              <a:rPr lang="en-US" dirty="0" smtClean="0"/>
            </a:br>
            <a:r>
              <a:rPr lang="en-US" dirty="0" smtClean="0"/>
              <a:t>Meter</a:t>
            </a:r>
            <a:endParaRPr lang="en-US" dirty="0"/>
          </a:p>
        </p:txBody>
      </p:sp>
      <p:pic>
        <p:nvPicPr>
          <p:cNvPr id="624642" name="Picture 2" descr="\\Chserver\state of city\2013 State of the City\Pictures\Wastewater\inserting sampler in M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0" y="381000"/>
            <a:ext cx="4667250" cy="6223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2594" name="Object 2"/>
          <p:cNvGraphicFramePr>
            <a:graphicFrameLocks noChangeAspect="1"/>
          </p:cNvGraphicFramePr>
          <p:nvPr/>
        </p:nvGraphicFramePr>
        <p:xfrm>
          <a:off x="0" y="152399"/>
          <a:ext cx="9166679" cy="6477001"/>
        </p:xfrm>
        <a:graphic>
          <a:graphicData uri="http://schemas.openxmlformats.org/presentationml/2006/ole">
            <p:oleObj spid="_x0000_s622594" name="Acrobat Document" r:id="rId3" imgW="5051880" imgH="3569760" progId="AcroExch.Document.7">
              <p:embed/>
            </p:oleObj>
          </a:graphicData>
        </a:graphic>
      </p:graphicFrame>
    </p:spTree>
  </p:cSld>
  <p:clrMapOvr>
    <a:masterClrMapping/>
  </p:clrMapOvr>
  <p:transition spd="med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3618" name="Object 2"/>
          <p:cNvGraphicFramePr>
            <a:graphicFrameLocks noChangeAspect="1"/>
          </p:cNvGraphicFramePr>
          <p:nvPr/>
        </p:nvGraphicFramePr>
        <p:xfrm>
          <a:off x="251465" y="483668"/>
          <a:ext cx="8663935" cy="6121771"/>
        </p:xfrm>
        <a:graphic>
          <a:graphicData uri="http://schemas.openxmlformats.org/presentationml/2006/ole">
            <p:oleObj spid="_x0000_s623618" name="Acrobat Document" r:id="rId3" imgW="5051880" imgH="3569760" progId="AcroExch.Document.7">
              <p:embed/>
            </p:oleObj>
          </a:graphicData>
        </a:graphic>
      </p:graphicFrame>
    </p:spTree>
  </p:cSld>
  <p:clrMapOvr>
    <a:masterClrMapping/>
  </p:clrMapOvr>
  <p:transition spd="med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Sewer Televising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1816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Sump Pump Discharge </a:t>
            </a:r>
            <a:endParaRPr lang="en-US" dirty="0"/>
          </a:p>
        </p:txBody>
      </p:sp>
      <p:pic>
        <p:nvPicPr>
          <p:cNvPr id="625666" name="Picture 2" descr="http://www.cedarfalls.com/images/pages/N891/SumpPumpBannedButton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447800"/>
            <a:ext cx="5257800" cy="5257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WORKS </a:t>
            </a:r>
            <a:br>
              <a:rPr lang="en-US" dirty="0" smtClean="0"/>
            </a:br>
            <a:r>
              <a:rPr lang="en-US" dirty="0" smtClean="0"/>
              <a:t>STREETS DIVISION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Poplar Streets </a:t>
            </a:r>
            <a:endParaRPr lang="en-US" dirty="0"/>
          </a:p>
        </p:txBody>
      </p:sp>
      <p:pic>
        <p:nvPicPr>
          <p:cNvPr id="630786" name="Picture 2" descr="C:\Documents and Settings\Tami\Desktop\State of the city pictures\Popular S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57300"/>
            <a:ext cx="7162800" cy="53721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15400" cy="4343400"/>
          </a:xfrm>
        </p:spPr>
        <p:txBody>
          <a:bodyPr/>
          <a:lstStyle/>
          <a:p>
            <a:r>
              <a:rPr lang="en-US" sz="3800" dirty="0" smtClean="0"/>
              <a:t>Resurfaced 24 blocks of streets</a:t>
            </a:r>
          </a:p>
          <a:p>
            <a:pPr>
              <a:buNone/>
            </a:pPr>
            <a:endParaRPr lang="en-US" sz="3800" dirty="0" smtClean="0"/>
          </a:p>
          <a:p>
            <a:r>
              <a:rPr lang="en-US" sz="3800" dirty="0" smtClean="0"/>
              <a:t>Replaced 10 blocks of crumbling curbs</a:t>
            </a:r>
          </a:p>
          <a:p>
            <a:pPr>
              <a:buNone/>
            </a:pPr>
            <a:endParaRPr lang="en-US" sz="3800" dirty="0" smtClean="0"/>
          </a:p>
          <a:p>
            <a:r>
              <a:rPr lang="en-US" sz="3800" dirty="0" smtClean="0"/>
              <a:t>Improved leaf yard waste drop off</a:t>
            </a:r>
            <a:endParaRPr lang="en-US" sz="3800" dirty="0"/>
          </a:p>
        </p:txBody>
      </p:sp>
    </p:spTree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2013 Flood MIkes pics 04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33400" y="1676400"/>
            <a:ext cx="5562600" cy="43434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cap="all" dirty="0" smtClean="0"/>
              <a:t>Public works</a:t>
            </a:r>
            <a:br>
              <a:rPr lang="en-US" cap="all" dirty="0" smtClean="0"/>
            </a:br>
            <a:r>
              <a:rPr lang="en-US" cap="all" dirty="0" smtClean="0"/>
              <a:t>Parks division </a:t>
            </a:r>
            <a:br>
              <a:rPr lang="en-US" cap="all" dirty="0" smtClean="0"/>
            </a:br>
            <a:r>
              <a:rPr lang="en-US" cap="all" dirty="0" smtClean="0"/>
              <a:t/>
            </a:r>
            <a:br>
              <a:rPr lang="en-US" cap="all" dirty="0" smtClean="0"/>
            </a:br>
            <a:r>
              <a:rPr lang="en-US" cap="all" dirty="0" smtClean="0"/>
              <a:t>and </a:t>
            </a:r>
            <a:br>
              <a:rPr lang="en-US" cap="all" dirty="0" smtClean="0"/>
            </a:br>
            <a:r>
              <a:rPr lang="en-US" cap="all" dirty="0" smtClean="0"/>
              <a:t/>
            </a:r>
            <a:br>
              <a:rPr lang="en-US" cap="all" dirty="0" smtClean="0"/>
            </a:br>
            <a:r>
              <a:rPr lang="en-US" cap="all" dirty="0" smtClean="0"/>
              <a:t>Playground and </a:t>
            </a:r>
            <a:br>
              <a:rPr lang="en-US" cap="all" dirty="0" smtClean="0"/>
            </a:br>
            <a:r>
              <a:rPr lang="en-US" cap="all" dirty="0" smtClean="0"/>
              <a:t>recreation board</a:t>
            </a:r>
            <a:endParaRPr lang="en-US" cap="al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Lincoln Douglas</a:t>
            </a:r>
            <a:br>
              <a:rPr lang="en-US" dirty="0" smtClean="0"/>
            </a:br>
            <a:r>
              <a:rPr lang="en-US" dirty="0" smtClean="0"/>
              <a:t>New Parking Lot </a:t>
            </a:r>
            <a:endParaRPr lang="en-US" dirty="0"/>
          </a:p>
        </p:txBody>
      </p:sp>
      <p:pic>
        <p:nvPicPr>
          <p:cNvPr id="605186" name="Picture 2" descr="\\Chserver\state of city\2013 State of the City\Pictures\Recreation pictures\New parking lot East End of LD complex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8743043" cy="517194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0" name="Picture 2" descr="\\Chserver\state of city\2012 State of the City\Parks and Riordan pool\IMG_13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9400" y="228600"/>
            <a:ext cx="8559800" cy="6419850"/>
          </a:xfrm>
          <a:prstGeom prst="rect">
            <a:avLst/>
          </a:prstGeom>
          <a:noFill/>
        </p:spPr>
      </p:pic>
      <p:pic>
        <p:nvPicPr>
          <p:cNvPr id="6" name="Picture 2" descr="\\Chserver\state of city\2012 State of the City\Riordan pool\IMG_13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2667000" cy="1981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0600" y="2362200"/>
            <a:ext cx="2667000" cy="1143000"/>
          </a:xfrm>
        </p:spPr>
        <p:txBody>
          <a:bodyPr/>
          <a:lstStyle/>
          <a:p>
            <a:r>
              <a:rPr lang="en-US" dirty="0" smtClean="0"/>
              <a:t>Parks</a:t>
            </a:r>
            <a:endParaRPr lang="en-US" dirty="0"/>
          </a:p>
        </p:txBody>
      </p:sp>
      <p:graphicFrame>
        <p:nvGraphicFramePr>
          <p:cNvPr id="675842" name="Object 2"/>
          <p:cNvGraphicFramePr>
            <a:graphicFrameLocks noChangeAspect="1"/>
          </p:cNvGraphicFramePr>
          <p:nvPr/>
        </p:nvGraphicFramePr>
        <p:xfrm>
          <a:off x="4648200" y="152399"/>
          <a:ext cx="4154487" cy="6418521"/>
        </p:xfrm>
        <a:graphic>
          <a:graphicData uri="http://schemas.openxmlformats.org/presentationml/2006/ole">
            <p:oleObj spid="_x0000_s675842" name="Acrobat Document" r:id="rId3" imgW="4752000" imgH="7344000" progId="AcroExch.Document.7">
              <p:embed/>
            </p:oleObj>
          </a:graphicData>
        </a:graphic>
      </p:graphicFrame>
    </p:spTree>
  </p:cSld>
  <p:clrMapOvr>
    <a:masterClrMapping/>
  </p:clrMapOvr>
  <p:transition spd="med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210" name="Picture 2" descr="\\Chserver\state of city\2013 State of the City\Pictures\Recreation pictures\New play equipment at Varlan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534400" cy="64008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715000"/>
            <a:ext cx="7772400" cy="1143000"/>
          </a:xfrm>
        </p:spPr>
        <p:txBody>
          <a:bodyPr/>
          <a:lstStyle/>
          <a:p>
            <a:r>
              <a:rPr lang="en-US" dirty="0" err="1" smtClean="0"/>
              <a:t>Varland</a:t>
            </a:r>
            <a:r>
              <a:rPr lang="en-US" dirty="0" smtClean="0"/>
              <a:t> Park </a:t>
            </a:r>
            <a:endParaRPr lang="en-US" dirty="0"/>
          </a:p>
        </p:txBody>
      </p:sp>
    </p:spTree>
  </p:cSld>
  <p:clrMapOvr>
    <a:masterClrMapping/>
  </p:clrMapOvr>
  <p:transition spd="med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029200"/>
            <a:ext cx="6096000" cy="1600200"/>
          </a:xfrm>
        </p:spPr>
        <p:txBody>
          <a:bodyPr/>
          <a:lstStyle/>
          <a:p>
            <a:r>
              <a:rPr lang="en-US" dirty="0" smtClean="0"/>
              <a:t>Programs</a:t>
            </a:r>
            <a:endParaRPr lang="en-US" dirty="0"/>
          </a:p>
        </p:txBody>
      </p:sp>
      <p:pic>
        <p:nvPicPr>
          <p:cNvPr id="352258" name="Picture 2" descr="\\Chserver\state of city\2012 State of the City\2012 Pictures 0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457200"/>
            <a:ext cx="5105400" cy="3829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52261" name="Picture 5" descr="\\Chserver\state of city\2012 State of the City\2012 Pictures 14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667000"/>
            <a:ext cx="291465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33400"/>
            <a:ext cx="7162800" cy="573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 smtClean="0"/>
              <a:t>Adult Recreation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Dance Lessons</a:t>
            </a:r>
          </a:p>
          <a:p>
            <a:pPr>
              <a:buNone/>
            </a:pPr>
            <a:endParaRPr lang="en-US" sz="4400" dirty="0" smtClean="0"/>
          </a:p>
          <a:p>
            <a:r>
              <a:rPr lang="en-US" sz="4400" dirty="0" smtClean="0"/>
              <a:t>Sunrise Yoga</a:t>
            </a:r>
          </a:p>
          <a:p>
            <a:pPr>
              <a:buNone/>
            </a:pPr>
            <a:endParaRPr lang="en-US" sz="4400" dirty="0" smtClean="0"/>
          </a:p>
          <a:p>
            <a:r>
              <a:rPr lang="en-US" sz="4400" dirty="0" smtClean="0"/>
              <a:t>Harvest Dance</a:t>
            </a:r>
            <a:endParaRPr lang="en-US" sz="44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890" name="Picture 2" descr="\\Chserver\state of city\2012 State of the City\OttawaRec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517775"/>
          </a:xfrm>
        </p:spPr>
        <p:txBody>
          <a:bodyPr/>
          <a:lstStyle/>
          <a:p>
            <a:r>
              <a:rPr lang="en-US" dirty="0" smtClean="0"/>
              <a:t>NORTH CENTRAL </a:t>
            </a:r>
            <a:br>
              <a:rPr lang="en-US" dirty="0" smtClean="0"/>
            </a:br>
            <a:r>
              <a:rPr lang="en-US" dirty="0" smtClean="0"/>
              <a:t>AREA TRANSIT </a:t>
            </a:r>
            <a:br>
              <a:rPr lang="en-US" dirty="0" smtClean="0"/>
            </a:br>
            <a:r>
              <a:rPr lang="en-US" dirty="0" smtClean="0"/>
              <a:t>(NCAT)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2013 Flood MIkes pics 0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8" name="Picture 2" descr="\\Chserver\state of city\2013 State of the City\Pictures\NCAT pictures\DSC028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61950"/>
            <a:ext cx="8483600" cy="63627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BROADBAND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Broadband</a:t>
            </a:r>
            <a:endParaRPr lang="en-US" dirty="0"/>
          </a:p>
        </p:txBody>
      </p:sp>
      <p:pic>
        <p:nvPicPr>
          <p:cNvPr id="5" name="Picture 2" descr="\\Chserver\state of city\2012 State of the City\Bob's Picture\ifib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446" y="1066800"/>
            <a:ext cx="7382154" cy="5513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Broadband Access</a:t>
            </a:r>
            <a:endParaRPr lang="en-US" dirty="0"/>
          </a:p>
        </p:txBody>
      </p:sp>
      <p:pic>
        <p:nvPicPr>
          <p:cNvPr id="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3221" y="1981200"/>
            <a:ext cx="6177558" cy="411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LED CITY STREET LIGHTING</a:t>
            </a:r>
            <a:endParaRPr lang="en-US" dirty="0"/>
          </a:p>
        </p:txBody>
      </p:sp>
    </p:spTree>
  </p:cSld>
  <p:clrMapOvr>
    <a:masterClrMapping/>
  </p:clrMapOvr>
  <p:transition spd="med"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09800"/>
            <a:ext cx="4038600" cy="2438400"/>
          </a:xfrm>
        </p:spPr>
        <p:txBody>
          <a:bodyPr/>
          <a:lstStyle/>
          <a:p>
            <a:r>
              <a:rPr lang="en-US" dirty="0" smtClean="0"/>
              <a:t>LED City </a:t>
            </a:r>
            <a:br>
              <a:rPr lang="en-US" dirty="0" smtClean="0"/>
            </a:br>
            <a:r>
              <a:rPr lang="en-US" dirty="0" smtClean="0"/>
              <a:t>Street Lights</a:t>
            </a:r>
            <a:endParaRPr lang="en-US" dirty="0"/>
          </a:p>
        </p:txBody>
      </p:sp>
      <p:pic>
        <p:nvPicPr>
          <p:cNvPr id="670722" name="Picture 2" descr="C:\Documents and Settings\Tami\Desktop\State of the city pictures\photo 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540715" y="1488485"/>
            <a:ext cx="6482171" cy="3810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FOX RIVER FLATS </a:t>
            </a:r>
            <a:br>
              <a:rPr lang="en-US" dirty="0" smtClean="0"/>
            </a:br>
            <a:r>
              <a:rPr lang="en-US" dirty="0" smtClean="0"/>
              <a:t>BUY-OUT PROGRAM</a:t>
            </a:r>
            <a:endParaRPr lang="en-US" dirty="0"/>
          </a:p>
        </p:txBody>
      </p:sp>
    </p:spTree>
  </p:cSld>
  <p:clrMapOvr>
    <a:masterClrMapping/>
  </p:clrMapOvr>
  <p:transition spd="med"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2" name="Picture 2" descr="\\Chserver\state of city\2012 State of the City\Flats buyout ma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"/>
            <a:ext cx="8382000" cy="669332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38400" y="5562600"/>
            <a:ext cx="6400800" cy="1143000"/>
          </a:xfrm>
        </p:spPr>
        <p:txBody>
          <a:bodyPr/>
          <a:lstStyle/>
          <a:p>
            <a:pPr algn="r"/>
            <a:r>
              <a:rPr lang="en-US" dirty="0" smtClean="0"/>
              <a:t>Fox River/Flats Buy-out   $972,000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305800" cy="1143000"/>
          </a:xfrm>
        </p:spPr>
        <p:txBody>
          <a:bodyPr/>
          <a:lstStyle/>
          <a:p>
            <a:r>
              <a:rPr lang="en-US" dirty="0" smtClean="0"/>
              <a:t>Mike Sutfin received  </a:t>
            </a:r>
            <a:br>
              <a:rPr lang="en-US" dirty="0" smtClean="0"/>
            </a:br>
            <a:r>
              <a:rPr lang="en-US" dirty="0" smtClean="0"/>
              <a:t>2012 CRS Award for Excellence </a:t>
            </a:r>
            <a:endParaRPr lang="en-US" dirty="0"/>
          </a:p>
        </p:txBody>
      </p:sp>
      <p:pic>
        <p:nvPicPr>
          <p:cNvPr id="671746" name="Picture 2" descr="C:\Documents and Settings\Tami\Desktop\State of the city pictures\Anaheim-Santa Ana-Garden Grove-20130507-003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629400" cy="526952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demo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088" y="0"/>
            <a:ext cx="9386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2895600"/>
            <a:ext cx="8305800" cy="1828800"/>
          </a:xfrm>
        </p:spPr>
        <p:txBody>
          <a:bodyPr>
            <a:noAutofit/>
          </a:bodyPr>
          <a:lstStyle/>
          <a:p>
            <a:r>
              <a:rPr lang="en-US" sz="6600" dirty="0" smtClean="0"/>
              <a:t>POLICE DEPARTMENT</a:t>
            </a:r>
            <a:endParaRPr lang="en-US" sz="66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2362200" y="5943600"/>
            <a:ext cx="441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 Rounded MT Bold" pitchFamily="34" charset="0"/>
              </a:rPr>
              <a:t>FOX RIVER PARK WATER FEATURE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Ron &amp; Nancy 2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0" y="0"/>
            <a:ext cx="9334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3429000" y="3810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August 2000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Ron Davis Nancy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12975"/>
          </a:xfrm>
        </p:spPr>
        <p:txBody>
          <a:bodyPr/>
          <a:lstStyle/>
          <a:p>
            <a:pPr algn="l"/>
            <a:r>
              <a:rPr lang="en-US" dirty="0" smtClean="0"/>
              <a:t>CONSTRUCTION 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DEVELOPEMENT</a:t>
            </a:r>
            <a:endParaRPr lang="en-US" dirty="0"/>
          </a:p>
        </p:txBody>
      </p:sp>
    </p:spTree>
  </p:cSld>
  <p:clrMapOvr>
    <a:masterClrMapping/>
  </p:clrMapOvr>
  <p:transition spd="med"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810" name="Picture 2" descr="\\Chserver\state of city\2013 State of the City\Pictures\Pleasent View\IMG_92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09600"/>
            <a:ext cx="90297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 dirty="0" smtClean="0"/>
              <a:t>Ottawa Senior Housing </a:t>
            </a:r>
            <a:endParaRPr lang="en-US" dirty="0"/>
          </a:p>
        </p:txBody>
      </p:sp>
      <p:pic>
        <p:nvPicPr>
          <p:cNvPr id="760834" name="Picture 2" descr="\\Chserver\state of city\2013 State of the City\Pictures\Ottawa Senior Housng\IMG_01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505200"/>
            <a:ext cx="67056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60835" name="Picture 3" descr="\\Chserver\state of city\2013 State of the City\Pictures\Ottawa Senior Housng\IMG_01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6200422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dirty="0" smtClean="0"/>
              <a:t>ECONOMIC </a:t>
            </a:r>
            <a:br>
              <a:rPr lang="en-US" dirty="0" smtClean="0"/>
            </a:br>
            <a:r>
              <a:rPr lang="en-US" dirty="0" smtClean="0"/>
              <a:t>DEVELOPMENT STRATEGY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838200" y="2133600"/>
            <a:ext cx="8153400" cy="4495800"/>
          </a:xfrm>
        </p:spPr>
        <p:txBody>
          <a:bodyPr/>
          <a:lstStyle/>
          <a:p>
            <a:pPr marL="514350" indent="-514350" algn="l">
              <a:buAutoNum type="alphaUcPeriod"/>
            </a:pPr>
            <a:r>
              <a:rPr lang="en-US" sz="3600" dirty="0" smtClean="0"/>
              <a:t>Ottawa Industrial Park</a:t>
            </a:r>
          </a:p>
          <a:p>
            <a:pPr marL="514350" indent="-514350" algn="l">
              <a:buAutoNum type="alphaUcPeriod"/>
            </a:pPr>
            <a:r>
              <a:rPr lang="en-US" sz="3600" dirty="0" smtClean="0"/>
              <a:t>Retail Growth: North Side and Norris Drive</a:t>
            </a:r>
          </a:p>
          <a:p>
            <a:pPr marL="514350" indent="-514350" algn="l">
              <a:buAutoNum type="alphaUcPeriod"/>
            </a:pPr>
            <a:r>
              <a:rPr lang="en-US" sz="3600" dirty="0" smtClean="0"/>
              <a:t>Downtown Ottawa and Downtown Waterfront </a:t>
            </a:r>
            <a:endParaRPr lang="en-US" sz="3600" dirty="0"/>
          </a:p>
        </p:txBody>
      </p:sp>
    </p:spTree>
  </p:cSld>
  <p:clrMapOvr>
    <a:masterClrMapping/>
  </p:clrMapOvr>
  <p:transition spd="med"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2743200"/>
            <a:ext cx="7772400" cy="2362199"/>
          </a:xfrm>
        </p:spPr>
        <p:txBody>
          <a:bodyPr/>
          <a:lstStyle/>
          <a:p>
            <a:pPr algn="l"/>
            <a:r>
              <a:rPr lang="en-US" dirty="0" smtClean="0"/>
              <a:t>OTTAWA INDUSTRIAL PARK AND</a:t>
            </a:r>
            <a:br>
              <a:rPr lang="en-US" dirty="0" smtClean="0"/>
            </a:br>
            <a:r>
              <a:rPr lang="en-US" dirty="0" smtClean="0"/>
              <a:t>NORTHSIDE INDUSTRY</a:t>
            </a:r>
            <a:endParaRPr lang="en-US" dirty="0"/>
          </a:p>
        </p:txBody>
      </p:sp>
    </p:spTree>
  </p:cSld>
  <p:clrMapOvr>
    <a:masterClrMapping/>
  </p:clrMapOvr>
  <p:transition spd="med"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2434" name="Object 2"/>
          <p:cNvGraphicFramePr>
            <a:graphicFrameLocks noChangeAspect="1"/>
          </p:cNvGraphicFramePr>
          <p:nvPr/>
        </p:nvGraphicFramePr>
        <p:xfrm>
          <a:off x="97244" y="609600"/>
          <a:ext cx="8946053" cy="5791200"/>
        </p:xfrm>
        <a:graphic>
          <a:graphicData uri="http://schemas.openxmlformats.org/presentationml/2006/ole">
            <p:oleObj spid="_x0000_s402434" name="Acrobat Document" r:id="rId3" imgW="7344000" imgH="4752000" progId="AcroExch.Document.7">
              <p:embed/>
            </p:oleObj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4771" name="Object 3"/>
          <p:cNvGraphicFramePr>
            <a:graphicFrameLocks noChangeAspect="1"/>
          </p:cNvGraphicFramePr>
          <p:nvPr/>
        </p:nvGraphicFramePr>
        <p:xfrm>
          <a:off x="152401" y="381001"/>
          <a:ext cx="8841900" cy="5714999"/>
        </p:xfrm>
        <a:graphic>
          <a:graphicData uri="http://schemas.openxmlformats.org/presentationml/2006/ole">
            <p:oleObj spid="_x0000_s544771" name="Acrobat Document" r:id="rId3" imgW="14688000" imgH="9497880" progId="AcroExch.Document.7">
              <p:embed/>
            </p:oleObj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Police Department Programs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246437"/>
            <a:ext cx="8382000" cy="3154363"/>
          </a:xfrm>
        </p:spPr>
        <p:txBody>
          <a:bodyPr>
            <a:noAutofit/>
          </a:bodyPr>
          <a:lstStyle/>
          <a:p>
            <a:r>
              <a:rPr lang="en-US" sz="4800" dirty="0" smtClean="0"/>
              <a:t>Peer Jury</a:t>
            </a:r>
          </a:p>
          <a:p>
            <a:pPr>
              <a:buNone/>
            </a:pPr>
            <a:endParaRPr lang="en-US" sz="4800" dirty="0" smtClean="0"/>
          </a:p>
          <a:p>
            <a:r>
              <a:rPr lang="en-US" sz="4800" dirty="0" smtClean="0"/>
              <a:t>Child Abduction Response Team (CART)</a:t>
            </a:r>
            <a:endParaRPr lang="en-US" sz="48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858" name="Picture 2" descr="\\Chserver\plandata\GIS data\Maps-PDF\2012\EZ_TIF\JPEGS 11142012\North, I80 and Dayton TI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52400"/>
            <a:ext cx="4668033" cy="6553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RETAIL GROWTH </a:t>
            </a:r>
            <a:br>
              <a:rPr lang="en-US" dirty="0" smtClean="0"/>
            </a:br>
            <a:r>
              <a:rPr lang="en-US" dirty="0" smtClean="0"/>
              <a:t>NORTHSIDE</a:t>
            </a:r>
            <a:endParaRPr lang="en-US" dirty="0"/>
          </a:p>
        </p:txBody>
      </p:sp>
    </p:spTree>
  </p:cSld>
  <p:clrMapOvr>
    <a:masterClrMapping/>
  </p:clrMapOvr>
  <p:transition spd="med">
    <p:rand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The Retail Coach</a:t>
            </a:r>
            <a:endParaRPr lang="en-US" dirty="0"/>
          </a:p>
        </p:txBody>
      </p:sp>
      <p:pic>
        <p:nvPicPr>
          <p:cNvPr id="716802" name="Picture 2" descr="C:\Documents and Settings\Tami\Desktop\State of the city pictures\Market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9680" y="1676400"/>
            <a:ext cx="6979920" cy="47590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943600"/>
            <a:ext cx="7772400" cy="838200"/>
          </a:xfrm>
        </p:spPr>
        <p:txBody>
          <a:bodyPr/>
          <a:lstStyle/>
          <a:p>
            <a:r>
              <a:rPr lang="en-US" dirty="0" smtClean="0"/>
              <a:t>Former Wal-Mart</a:t>
            </a:r>
            <a:endParaRPr lang="en-US" dirty="0"/>
          </a:p>
        </p:txBody>
      </p:sp>
      <p:pic>
        <p:nvPicPr>
          <p:cNvPr id="67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28600"/>
            <a:ext cx="6400800" cy="562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26" name="Picture 2" descr="\\Chserver\state of city\2013 State of the City\Pictures\Bill Walsh\IMG_98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850" name="Picture 2" descr="C:\Documents and Settings\Tami\Desktop\State of the city pictures\rplumberlog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609600"/>
            <a:ext cx="6213409" cy="3418864"/>
          </a:xfrm>
          <a:prstGeom prst="rect">
            <a:avLst/>
          </a:prstGeom>
          <a:noFill/>
        </p:spPr>
      </p:pic>
      <p:pic>
        <p:nvPicPr>
          <p:cNvPr id="718851" name="Picture 3" descr="C:\Documents and Settings\Tami\Desktop\State of the city pictures\ban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191000"/>
            <a:ext cx="8231908" cy="169783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874" name="Picture 2" descr="\\Chserver\state of city\2013 State of the City\Pictures\O'Riley\IMG_00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352064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9875" name="Picture 3" descr="\\Chserver\state of city\2013 State of the City\Pictures\Hibbett's Sports\IMG_977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895600"/>
            <a:ext cx="7288696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dirty="0" smtClean="0"/>
              <a:t>Fairmount Minerals</a:t>
            </a:r>
            <a:endParaRPr lang="en-US" dirty="0"/>
          </a:p>
        </p:txBody>
      </p:sp>
      <p:pic>
        <p:nvPicPr>
          <p:cNvPr id="762882" name="Picture 2" descr="\\Chserver\state of city\2013 State of the City\Pictures\Fairmount Minerals\IMG_98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r>
              <a:rPr lang="en-US" dirty="0" smtClean="0"/>
              <a:t>New Sidewalks </a:t>
            </a:r>
            <a:endParaRPr lang="en-US" dirty="0"/>
          </a:p>
        </p:txBody>
      </p:sp>
      <p:pic>
        <p:nvPicPr>
          <p:cNvPr id="720898" name="Picture 2" descr="\\Chserver\state of city\2013 State of the City\Pictures\Sidewalk towards Thornton's\IMG_00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260" y="1219200"/>
            <a:ext cx="772214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81000" y="1295400"/>
            <a:ext cx="8534400" cy="3809999"/>
          </a:xfrm>
        </p:spPr>
        <p:txBody>
          <a:bodyPr/>
          <a:lstStyle/>
          <a:p>
            <a:pPr algn="l"/>
            <a:r>
              <a:rPr lang="en-US" dirty="0" smtClean="0"/>
              <a:t>DOWNTOWN OTTAWA 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THE DOWNTOWN WATERFRONT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5029200" cy="838200"/>
          </a:xfrm>
        </p:spPr>
        <p:txBody>
          <a:bodyPr/>
          <a:lstStyle/>
          <a:p>
            <a:r>
              <a:rPr lang="en-US" dirty="0" smtClean="0"/>
              <a:t>911 Center </a:t>
            </a:r>
            <a:endParaRPr lang="en-US" dirty="0"/>
          </a:p>
        </p:txBody>
      </p:sp>
      <p:pic>
        <p:nvPicPr>
          <p:cNvPr id="607237" name="Picture 5" descr="\\Chserver\state of city\2013 State of the City\Pictures\police pictures\Central Dispatch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8686800" cy="5791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931" name="Picture 3" descr="\\Chserver\plandata\America in Bloom\photo 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622" y="76200"/>
            <a:ext cx="6956778" cy="670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906" name="Picture 2" descr="\\Chserver\plandata\America in Bloom\Ottawa 2011 downtown new landscaping-plantings 9-2011 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1" y="0"/>
            <a:ext cx="919191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00600" y="1219200"/>
            <a:ext cx="3429000" cy="1143000"/>
          </a:xfrm>
        </p:spPr>
        <p:txBody>
          <a:bodyPr/>
          <a:lstStyle/>
          <a:p>
            <a:r>
              <a:rPr lang="en-US" dirty="0" smtClean="0"/>
              <a:t>BASH </a:t>
            </a:r>
            <a:endParaRPr lang="en-US" dirty="0"/>
          </a:p>
        </p:txBody>
      </p:sp>
      <p:pic>
        <p:nvPicPr>
          <p:cNvPr id="704514" name="Picture 2" descr="\\Chserver\state of city\2013 State of the City\Pictures\Bash\IMG_96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228599"/>
            <a:ext cx="4876801" cy="3094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4515" name="Picture 3" descr="\\Chserver\state of city\2013 State of the City\Pictures\Avant Gardens\IMG_95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5260" y="3200400"/>
            <a:ext cx="5082540" cy="356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3"/>
          <p:cNvSpPr txBox="1">
            <a:spLocks/>
          </p:cNvSpPr>
          <p:nvPr/>
        </p:nvSpPr>
        <p:spPr bwMode="auto">
          <a:xfrm>
            <a:off x="-152400" y="4343400"/>
            <a:ext cx="441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Avant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Garden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539" name="Picture 3" descr="\\Chserver\state of city\2013 State of the City\Pictures\Odeum\IMG_94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8918028" cy="5387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419600" y="3124200"/>
            <a:ext cx="449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Your First Stop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Shop Liquidators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06563" name="Picture 3" descr="C:\Documents and Settings\Tami\Desktop\State of the city pictures\Jim's Liq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199"/>
            <a:ext cx="3886200" cy="487322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538" name="Picture 2" descr="\\Chserver\state of city\2013 State of the City\Pictures\The Fox's Den\IMG_95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360714"/>
            <a:ext cx="5943600" cy="4669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28600" y="152400"/>
            <a:ext cx="464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Fox’s Den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random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Jamaka</a:t>
            </a:r>
            <a:r>
              <a:rPr lang="en-US" dirty="0" smtClean="0"/>
              <a:t> Me Tan</a:t>
            </a:r>
            <a:endParaRPr lang="en-US" dirty="0"/>
          </a:p>
        </p:txBody>
      </p:sp>
      <p:pic>
        <p:nvPicPr>
          <p:cNvPr id="765954" name="Picture 2" descr="C:\Documents and Settings\Tami\Desktop\State of the city pictures\Occasions JTan 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809750"/>
            <a:ext cx="6324600" cy="47434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466" name="Picture 2" descr="\\Chserver\state of city\2013 State of the City\Pictures\Book Mouse\IMG_95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609600"/>
            <a:ext cx="9029700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Annette Barr Studios</a:t>
            </a:r>
            <a:endParaRPr lang="en-US" dirty="0"/>
          </a:p>
        </p:txBody>
      </p:sp>
      <p:pic>
        <p:nvPicPr>
          <p:cNvPr id="701442" name="Picture 2" descr="\\Chserver\state of city\2013 State of the City\Pictures\Annette Bar\IMG_97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68400"/>
            <a:ext cx="8077200" cy="5384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dirty="0" smtClean="0"/>
              <a:t>Dancer’s Shoppe</a:t>
            </a:r>
            <a:endParaRPr lang="en-US" dirty="0"/>
          </a:p>
        </p:txBody>
      </p:sp>
      <p:pic>
        <p:nvPicPr>
          <p:cNvPr id="703490" name="Picture 2" descr="\\Chserver\state of city\2013 State of the City\Pictures\Dancers Shoppe\IMG_95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8534400" cy="5435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Retirement </a:t>
            </a:r>
            <a:br>
              <a:rPr lang="en-US" dirty="0" smtClean="0"/>
            </a:br>
            <a:r>
              <a:rPr lang="en-US" dirty="0" smtClean="0"/>
              <a:t>of </a:t>
            </a:r>
            <a:br>
              <a:rPr lang="en-US" dirty="0" smtClean="0"/>
            </a:br>
            <a:r>
              <a:rPr lang="en-US" dirty="0" smtClean="0"/>
              <a:t>Detective Sgt. Randy Baxter</a:t>
            </a:r>
            <a:endParaRPr lang="en-US" dirty="0"/>
          </a:p>
        </p:txBody>
      </p:sp>
      <p:pic>
        <p:nvPicPr>
          <p:cNvPr id="615426" name="Picture 2" descr="\\Chserver\state of city\2013 State of the City\Pictures\police pictures\SGT. RANDY BAX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667000"/>
            <a:ext cx="3810000" cy="381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905000"/>
            <a:ext cx="4191000" cy="2209800"/>
          </a:xfrm>
        </p:spPr>
        <p:txBody>
          <a:bodyPr/>
          <a:lstStyle/>
          <a:p>
            <a:r>
              <a:rPr lang="en-US" dirty="0" smtClean="0"/>
              <a:t>St. Columba </a:t>
            </a:r>
            <a:br>
              <a:rPr lang="en-US" dirty="0" smtClean="0"/>
            </a:br>
            <a:r>
              <a:rPr lang="en-US" dirty="0" smtClean="0"/>
              <a:t>Church </a:t>
            </a:r>
            <a:endParaRPr lang="en-US" dirty="0"/>
          </a:p>
        </p:txBody>
      </p:sp>
      <p:pic>
        <p:nvPicPr>
          <p:cNvPr id="711682" name="Picture 2" descr="C:\Documents and Settings\Tami\Desktop\State of the city pictures\photo 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314700" y="9525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743200"/>
            <a:ext cx="4267200" cy="1143000"/>
          </a:xfrm>
        </p:spPr>
        <p:txBody>
          <a:bodyPr/>
          <a:lstStyle/>
          <a:p>
            <a:r>
              <a:rPr lang="en-US" dirty="0" smtClean="0"/>
              <a:t>St. Columba </a:t>
            </a:r>
            <a:br>
              <a:rPr lang="en-US" dirty="0" smtClean="0"/>
            </a:br>
            <a:r>
              <a:rPr lang="en-US" dirty="0" smtClean="0"/>
              <a:t>Church </a:t>
            </a:r>
            <a:endParaRPr lang="en-US" dirty="0"/>
          </a:p>
        </p:txBody>
      </p:sp>
      <p:pic>
        <p:nvPicPr>
          <p:cNvPr id="721922" name="Picture 2" descr="C:\Documents and Settings\Tami\Desktop\State of the city pictures\photo 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378200" y="1498600"/>
            <a:ext cx="64262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random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70" r="4386"/>
          <a:stretch>
            <a:fillRect/>
          </a:stretch>
        </p:blipFill>
        <p:spPr bwMode="auto">
          <a:xfrm>
            <a:off x="304800" y="106610"/>
            <a:ext cx="8610600" cy="667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586" name="Picture 2" descr="\\Chserver\state of city\2013 State of the City\Pictures\Illinois Office Supply\IMG_0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1852"/>
          <a:stretch>
            <a:fillRect/>
          </a:stretch>
        </p:blipFill>
        <p:spPr bwMode="auto">
          <a:xfrm>
            <a:off x="228600" y="76200"/>
            <a:ext cx="8738755" cy="6629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err="1" smtClean="0"/>
              <a:t>ReMax</a:t>
            </a:r>
            <a:endParaRPr lang="en-US" dirty="0"/>
          </a:p>
        </p:txBody>
      </p:sp>
      <p:pic>
        <p:nvPicPr>
          <p:cNvPr id="710658" name="Picture 2" descr="\\Chserver\state of city\2013 State of the City\Pictures\Remax\IMG_0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62000" y="1498600"/>
            <a:ext cx="7620000" cy="508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3200"/>
            <a:ext cx="3276600" cy="1143000"/>
          </a:xfrm>
        </p:spPr>
        <p:txBody>
          <a:bodyPr/>
          <a:lstStyle/>
          <a:p>
            <a:r>
              <a:rPr lang="en-US" dirty="0" smtClean="0"/>
              <a:t>Occasions </a:t>
            </a:r>
            <a:endParaRPr lang="en-US" dirty="0"/>
          </a:p>
        </p:txBody>
      </p:sp>
      <p:pic>
        <p:nvPicPr>
          <p:cNvPr id="681985" name="Picture 1" descr="C:\Documents and Settings\Tami\Desktop\State of the city pictures\Occasions JTan 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457200"/>
            <a:ext cx="4800600" cy="6071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\\Chserver\plandata\2011 State of the City\Ottawa 2011 downtown new landscaping-plantings 9-2011\Ottawa 2011 downtown new landscaping-plantings 9-2011 0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2895600" cy="6400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" descr="\\Chserver\plandata\2011 State of the City\Ottawa 2011 downtown new landscaping-plantings 9-2011\Ottawa 2011 downtown new landscaping-plantings 9-2011 04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28600"/>
            <a:ext cx="3312104" cy="6433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\\Chserver\plandata\2011 State of the City\Ottawa 2011 downtown new landscaping-plantings 9-2011\Ottawa 2011 downtown new landscaping-plantings 9-2011 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52400"/>
            <a:ext cx="2971800" cy="665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Little City Building </a:t>
            </a:r>
            <a:endParaRPr lang="en-US" dirty="0"/>
          </a:p>
        </p:txBody>
      </p:sp>
      <p:pic>
        <p:nvPicPr>
          <p:cNvPr id="4" name="Picture 4" descr="DSC0037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7010400" cy="5257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362200"/>
            <a:ext cx="4343400" cy="1828800"/>
          </a:xfrm>
        </p:spPr>
        <p:txBody>
          <a:bodyPr/>
          <a:lstStyle/>
          <a:p>
            <a:r>
              <a:rPr lang="en-US" dirty="0" smtClean="0"/>
              <a:t>Columbus Streetscape</a:t>
            </a:r>
            <a:endParaRPr lang="en-US" dirty="0"/>
          </a:p>
        </p:txBody>
      </p:sp>
      <p:graphicFrame>
        <p:nvGraphicFramePr>
          <p:cNvPr id="769027" name="Object 3"/>
          <p:cNvGraphicFramePr>
            <a:graphicFrameLocks noChangeAspect="1"/>
          </p:cNvGraphicFramePr>
          <p:nvPr/>
        </p:nvGraphicFramePr>
        <p:xfrm>
          <a:off x="4572000" y="152400"/>
          <a:ext cx="4230687" cy="6536247"/>
        </p:xfrm>
        <a:graphic>
          <a:graphicData uri="http://schemas.openxmlformats.org/presentationml/2006/ole">
            <p:oleObj spid="_x0000_s769027" name="Acrobat Document" r:id="rId3" imgW="4752000" imgH="7344000" progId="AcroExch.Document.7">
              <p:embed/>
            </p:oleObj>
          </a:graphicData>
        </a:graphic>
      </p:graphicFrame>
    </p:spTree>
  </p:cSld>
  <p:clrMapOvr>
    <a:masterClrMapping/>
  </p:clrMapOvr>
  <p:transition spd="med">
    <p:random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Madison Street Streetscape</a:t>
            </a:r>
            <a:endParaRPr lang="en-US" dirty="0"/>
          </a:p>
        </p:txBody>
      </p:sp>
      <p:pic>
        <p:nvPicPr>
          <p:cNvPr id="698370" name="Picture 2" descr="\\Chserver\state of city\2013 State of the City\Pictures\Madison St\IMG_01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8229600" cy="55670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P_TradElegance_DesignSlides_TP10379629">
  <a:themeElements>
    <a:clrScheme name="Office Theme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713E39"/>
      </a:accent1>
      <a:accent2>
        <a:srgbClr val="BE7960"/>
      </a:accent2>
      <a:accent3>
        <a:srgbClr val="C0AAAA"/>
      </a:accent3>
      <a:accent4>
        <a:srgbClr val="DADADA"/>
      </a:accent4>
      <a:accent5>
        <a:srgbClr val="BBAFAE"/>
      </a:accent5>
      <a:accent6>
        <a:srgbClr val="AC6D56"/>
      </a:accent6>
      <a:hlink>
        <a:srgbClr val="FFFF99"/>
      </a:hlink>
      <a:folHlink>
        <a:srgbClr val="D3A219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HP_TradElegance_DesignSlides_TP10379629</Template>
  <TotalTime>24671</TotalTime>
  <Words>397</Words>
  <Application>Microsoft Office PowerPoint</Application>
  <PresentationFormat>On-screen Show (4:3)</PresentationFormat>
  <Paragraphs>176</Paragraphs>
  <Slides>170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170</vt:i4>
      </vt:variant>
    </vt:vector>
  </HeadingPairs>
  <TitlesOfParts>
    <vt:vector size="173" baseType="lpstr">
      <vt:lpstr>HP_TradElegance_DesignSlides_TP10379629</vt:lpstr>
      <vt:lpstr>Document</vt:lpstr>
      <vt:lpstr>Acrobat Document</vt:lpstr>
      <vt:lpstr> City of Ottawa  STATE OF THE CITY  Thursday, October 10, 2013 </vt:lpstr>
      <vt:lpstr>Slide 2</vt:lpstr>
      <vt:lpstr>THE CHAMBER </vt:lpstr>
      <vt:lpstr>Slide 4</vt:lpstr>
      <vt:lpstr>Slide 5</vt:lpstr>
      <vt:lpstr>POLICE DEPARTMENT</vt:lpstr>
      <vt:lpstr>Police Department Programs</vt:lpstr>
      <vt:lpstr>911 Center </vt:lpstr>
      <vt:lpstr>Retirement  of  Detective Sgt. Randy Baxter</vt:lpstr>
      <vt:lpstr>Robert Nilles and Gussy </vt:lpstr>
      <vt:lpstr>New Hires </vt:lpstr>
      <vt:lpstr>Promotions and Recognitions </vt:lpstr>
      <vt:lpstr>Slide 13</vt:lpstr>
      <vt:lpstr>P2D2</vt:lpstr>
      <vt:lpstr>FIRE DEPARTMENT</vt:lpstr>
      <vt:lpstr>Retirements</vt:lpstr>
      <vt:lpstr>New Hires </vt:lpstr>
      <vt:lpstr>Class 3 ISO Fire Rating</vt:lpstr>
      <vt:lpstr>Slide 19</vt:lpstr>
      <vt:lpstr>Fire Department </vt:lpstr>
      <vt:lpstr>Training </vt:lpstr>
      <vt:lpstr>Disaster Drill</vt:lpstr>
      <vt:lpstr>State of Illinois’   Urban Search  &amp; Rescue </vt:lpstr>
      <vt:lpstr>Fire Prevention and Education</vt:lpstr>
      <vt:lpstr>PUBLIC WORKS WATER DIVISION</vt:lpstr>
      <vt:lpstr>Membrane Filters</vt:lpstr>
      <vt:lpstr>Standpipe </vt:lpstr>
      <vt:lpstr>Standpipe </vt:lpstr>
      <vt:lpstr>Paperless or Automatic  Bill Payment   </vt:lpstr>
      <vt:lpstr>PUBLIC WORKS WASTEWATER DIVISION</vt:lpstr>
      <vt:lpstr>Sewer   Meter</vt:lpstr>
      <vt:lpstr>Slide 32</vt:lpstr>
      <vt:lpstr>Slide 33</vt:lpstr>
      <vt:lpstr>Sewer Televising </vt:lpstr>
      <vt:lpstr>Slide 35</vt:lpstr>
      <vt:lpstr>Sump Pump Discharge </vt:lpstr>
      <vt:lpstr>PUBLIC WORKS  STREETS DIVISION</vt:lpstr>
      <vt:lpstr>Poplar Streets </vt:lpstr>
      <vt:lpstr>Slide 39</vt:lpstr>
      <vt:lpstr>Public works Parks division   and   Playground and  recreation board</vt:lpstr>
      <vt:lpstr>Lincoln Douglas New Parking Lot </vt:lpstr>
      <vt:lpstr>Slide 42</vt:lpstr>
      <vt:lpstr>Parks</vt:lpstr>
      <vt:lpstr>Varland Park </vt:lpstr>
      <vt:lpstr>Programs</vt:lpstr>
      <vt:lpstr>Slide 46</vt:lpstr>
      <vt:lpstr>Adult Recreation </vt:lpstr>
      <vt:lpstr>Slide 48</vt:lpstr>
      <vt:lpstr>NORTH CENTRAL  AREA TRANSIT  (NCAT)</vt:lpstr>
      <vt:lpstr>Slide 50</vt:lpstr>
      <vt:lpstr>BROADBAND</vt:lpstr>
      <vt:lpstr>Broadband</vt:lpstr>
      <vt:lpstr>Broadband Access</vt:lpstr>
      <vt:lpstr>LED CITY STREET LIGHTING</vt:lpstr>
      <vt:lpstr>LED City  Street Lights</vt:lpstr>
      <vt:lpstr>FOX RIVER FLATS  BUY-OUT PROGRAM</vt:lpstr>
      <vt:lpstr>Fox River/Flats Buy-out   $972,000</vt:lpstr>
      <vt:lpstr>Mike Sutfin received   2012 CRS Award for Excellence </vt:lpstr>
      <vt:lpstr>Slide 59</vt:lpstr>
      <vt:lpstr>Slide 60</vt:lpstr>
      <vt:lpstr>Slide 61</vt:lpstr>
      <vt:lpstr>Slide 62</vt:lpstr>
      <vt:lpstr>CONSTRUCTION  AND  DEVELOPEMENT</vt:lpstr>
      <vt:lpstr>Slide 64</vt:lpstr>
      <vt:lpstr>Ottawa Senior Housing </vt:lpstr>
      <vt:lpstr>ECONOMIC  DEVELOPMENT STRATEGY</vt:lpstr>
      <vt:lpstr>OTTAWA INDUSTRIAL PARK AND NORTHSIDE INDUSTRY</vt:lpstr>
      <vt:lpstr>Slide 68</vt:lpstr>
      <vt:lpstr>Slide 69</vt:lpstr>
      <vt:lpstr>Slide 70</vt:lpstr>
      <vt:lpstr>RETAIL GROWTH  NORTHSIDE</vt:lpstr>
      <vt:lpstr>The Retail Coach</vt:lpstr>
      <vt:lpstr>Former Wal-Mart</vt:lpstr>
      <vt:lpstr>Slide 74</vt:lpstr>
      <vt:lpstr>Slide 75</vt:lpstr>
      <vt:lpstr>Slide 76</vt:lpstr>
      <vt:lpstr>Fairmount Minerals</vt:lpstr>
      <vt:lpstr>New Sidewalks </vt:lpstr>
      <vt:lpstr>DOWNTOWN OTTAWA  AND  THE DOWNTOWN WATERFRONT</vt:lpstr>
      <vt:lpstr>Slide 80</vt:lpstr>
      <vt:lpstr>Slide 81</vt:lpstr>
      <vt:lpstr>BASH </vt:lpstr>
      <vt:lpstr>Slide 83</vt:lpstr>
      <vt:lpstr>Slide 84</vt:lpstr>
      <vt:lpstr>Slide 85</vt:lpstr>
      <vt:lpstr>Jamaka Me Tan</vt:lpstr>
      <vt:lpstr>Slide 87</vt:lpstr>
      <vt:lpstr>Annette Barr Studios</vt:lpstr>
      <vt:lpstr>Dancer’s Shoppe</vt:lpstr>
      <vt:lpstr>St. Columba  Church </vt:lpstr>
      <vt:lpstr>St. Columba  Church </vt:lpstr>
      <vt:lpstr>Slide 92</vt:lpstr>
      <vt:lpstr>Slide 93</vt:lpstr>
      <vt:lpstr>ReMax</vt:lpstr>
      <vt:lpstr>Occasions </vt:lpstr>
      <vt:lpstr>Slide 96</vt:lpstr>
      <vt:lpstr>Little City Building </vt:lpstr>
      <vt:lpstr>Columbus Streetscape</vt:lpstr>
      <vt:lpstr>Madison Street Streetscape</vt:lpstr>
      <vt:lpstr>FESTIVALS</vt:lpstr>
      <vt:lpstr>Slide 101</vt:lpstr>
      <vt:lpstr>Morel Fest</vt:lpstr>
      <vt:lpstr>Two Rivers Wine and  Jazz Festival </vt:lpstr>
      <vt:lpstr>Riverfest </vt:lpstr>
      <vt:lpstr>Scarecrow Festival  and Ice Odyssey</vt:lpstr>
      <vt:lpstr>Festival of Lights Parade</vt:lpstr>
      <vt:lpstr>DOWNTOWN WATERFRONT</vt:lpstr>
      <vt:lpstr>Slide 108</vt:lpstr>
      <vt:lpstr>Central School Site </vt:lpstr>
      <vt:lpstr>Slide 110</vt:lpstr>
      <vt:lpstr>Slide 111</vt:lpstr>
      <vt:lpstr>Slide 112</vt:lpstr>
      <vt:lpstr>Master Plan – ideas? 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Reddick  Mansion</vt:lpstr>
      <vt:lpstr>Slide 122</vt:lpstr>
      <vt:lpstr>Re-Watering I &amp; M Canal </vt:lpstr>
      <vt:lpstr>HISTORIC NEIGHBORHOODS</vt:lpstr>
      <vt:lpstr>East Side Historic National Register Nomination </vt:lpstr>
      <vt:lpstr>West Side Historic Survey </vt:lpstr>
      <vt:lpstr>DAYTON BLUFFS  NATURE PRESERVE</vt:lpstr>
      <vt:lpstr>Site Map</vt:lpstr>
      <vt:lpstr> Friday, October 18th   5pm to 9pm </vt:lpstr>
      <vt:lpstr>HERITAGE HARBOR OTTAWA</vt:lpstr>
      <vt:lpstr>Heritage Harbor Ottawa</vt:lpstr>
      <vt:lpstr>Slide 132</vt:lpstr>
      <vt:lpstr>Cottages at Heron’s Landing</vt:lpstr>
      <vt:lpstr>Ottawa Visitors Center</vt:lpstr>
      <vt:lpstr>ILLINOIS RIVER ROAD NATIONAL SCENIC BYWAY</vt:lpstr>
      <vt:lpstr>Slide 136</vt:lpstr>
      <vt:lpstr>STARVED ROCK COUNTRY</vt:lpstr>
      <vt:lpstr>Slide 138</vt:lpstr>
      <vt:lpstr>OTTAWA IS BLOOMING</vt:lpstr>
      <vt:lpstr>America In Bloom </vt:lpstr>
      <vt:lpstr>America In Bloom </vt:lpstr>
      <vt:lpstr>Slide 142</vt:lpstr>
      <vt:lpstr>Slide 143</vt:lpstr>
      <vt:lpstr>America in Bloom symposium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CITY FINANCES</vt:lpstr>
      <vt:lpstr>Slide 159</vt:lpstr>
      <vt:lpstr>Payroll </vt:lpstr>
      <vt:lpstr>Budgeting </vt:lpstr>
      <vt:lpstr>Slide 162</vt:lpstr>
      <vt:lpstr>Health Plan</vt:lpstr>
      <vt:lpstr>Grant applications received:</vt:lpstr>
      <vt:lpstr>Grant applications administering:</vt:lpstr>
      <vt:lpstr>Grant applications pending:</vt:lpstr>
      <vt:lpstr>ILLINOIS VALLEY COMMUNITY COLLEGE OTTAWA CENTER</vt:lpstr>
      <vt:lpstr>IVCC Ottawa Center</vt:lpstr>
      <vt:lpstr>CONCLUSION</vt:lpstr>
      <vt:lpstr>Slide 170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construction of the Headworks at $1.6 million started in October, 2005 and is the first phase of a $6-$7 millions upgrade at the wastewater treatment plant.  The engineering of the second phase will begin in November, 2005.</dc:title>
  <dc:creator>Kim</dc:creator>
  <cp:lastModifiedBy>Kim</cp:lastModifiedBy>
  <cp:revision>1415</cp:revision>
  <dcterms:created xsi:type="dcterms:W3CDTF">2005-10-11T21:14:32Z</dcterms:created>
  <dcterms:modified xsi:type="dcterms:W3CDTF">2014-02-10T19:59:27Z</dcterms:modified>
</cp:coreProperties>
</file>